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6"/>
  </p:notes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334" r:id="rId12"/>
    <p:sldId id="267" r:id="rId13"/>
    <p:sldId id="269" r:id="rId14"/>
    <p:sldId id="271" r:id="rId15"/>
    <p:sldId id="272" r:id="rId16"/>
    <p:sldId id="273" r:id="rId17"/>
    <p:sldId id="270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6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1" r:id="rId46"/>
    <p:sldId id="300" r:id="rId47"/>
    <p:sldId id="302" r:id="rId48"/>
    <p:sldId id="304" r:id="rId49"/>
    <p:sldId id="308" r:id="rId50"/>
    <p:sldId id="305" r:id="rId51"/>
    <p:sldId id="306" r:id="rId52"/>
    <p:sldId id="309" r:id="rId53"/>
    <p:sldId id="310" r:id="rId54"/>
    <p:sldId id="312" r:id="rId55"/>
    <p:sldId id="313" r:id="rId56"/>
    <p:sldId id="314" r:id="rId57"/>
    <p:sldId id="315" r:id="rId58"/>
    <p:sldId id="319" r:id="rId59"/>
    <p:sldId id="317" r:id="rId60"/>
    <p:sldId id="318" r:id="rId61"/>
    <p:sldId id="320" r:id="rId62"/>
    <p:sldId id="321" r:id="rId63"/>
    <p:sldId id="307" r:id="rId64"/>
    <p:sldId id="322" r:id="rId65"/>
    <p:sldId id="323" r:id="rId66"/>
    <p:sldId id="324" r:id="rId67"/>
    <p:sldId id="325" r:id="rId68"/>
    <p:sldId id="326" r:id="rId69"/>
    <p:sldId id="327" r:id="rId70"/>
    <p:sldId id="328" r:id="rId71"/>
    <p:sldId id="329" r:id="rId72"/>
    <p:sldId id="330" r:id="rId73"/>
    <p:sldId id="331" r:id="rId74"/>
    <p:sldId id="332" r:id="rId7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34" autoAdjust="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1B966FA-D789-4386-96DE-D01D33D3CE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1C360E-1FC2-484C-8891-8962E1BFAB0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D86612-D946-4F80-B6A5-E0303F5EFCE5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E93FA-7032-46F8-84A4-70FCB51E6D5D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C848E5-89D3-4186-BBF5-C5E8B78AAC9E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AE1D0F-9EEF-46B7-91B2-32AB3405F7AC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CE2358-919C-4579-A425-8794F8A3C751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CD47D3-58E5-4D2D-B991-47A02AB7A8A2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CC813D-6D60-424B-945B-11CC519E5F9D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DE4FB7-7054-4C97-B9E7-B4F1145A33F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AA9165-4923-4ABA-BAA8-4734724C5DE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86C625-F2F9-43DE-B68A-24C288127B9C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A22808-FCF2-4EA6-AF41-41858C817661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D15CE-5CF9-4B09-AD66-1D2EE60F92B9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266686-A54A-46F1-91C7-F8DAFFF669F5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DAC08F-470F-4D97-8DF2-3C801B0C719B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CCFEBC-F321-4D34-90F0-69148B4105DE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276600" y="304800"/>
            <a:ext cx="5561013" cy="3352800"/>
          </a:xfrm>
        </p:spPr>
        <p:txBody>
          <a:bodyPr/>
          <a:lstStyle>
            <a:lvl1pPr>
              <a:defRPr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3048000"/>
            <a:ext cx="3960813" cy="1752600"/>
          </a:xfrm>
          <a:ln w="9525">
            <a:headEnd/>
            <a:tailEnd/>
          </a:ln>
        </p:spPr>
        <p:txBody>
          <a:bodyPr lIns="92075" tIns="46038" rIns="92075" bIns="46038" anchor="ctr"/>
          <a:lstStyle>
            <a:lvl1pPr marL="0" indent="0" algn="ctr">
              <a:buFontTx/>
              <a:buNone/>
              <a:defRPr b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7-</a:t>
            </a:r>
            <a:fld id="{F9EB8A2A-1DFC-4493-B518-642F5595B94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228600"/>
            <a:ext cx="19050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5626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7-</a:t>
            </a:r>
            <a:fld id="{88E3999D-4709-4CC3-8091-391DB573CFE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7-</a:t>
            </a:r>
            <a:fld id="{5E08409D-CE8F-4B81-A352-904261C30CD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7-</a:t>
            </a:r>
            <a:fld id="{AF96D048-1FDC-4D46-BF39-E90CFF361E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5240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7-</a:t>
            </a:r>
            <a:fld id="{CA0E0A86-975D-4548-823E-90FB7FB726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7-</a:t>
            </a:r>
            <a:fld id="{E021A0CB-43FD-4847-AC12-5D3AE8522D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7-</a:t>
            </a:r>
            <a:fld id="{15A4D0EA-67D1-4C11-AE6F-50217E5542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7-</a:t>
            </a:r>
            <a:fld id="{A0833C94-F1EA-42D0-B6EF-3F2C944773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7-</a:t>
            </a:r>
            <a:fld id="{BD4BF6B6-9E29-401E-B5F3-CE7E9B5493C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7-</a:t>
            </a:r>
            <a:fld id="{6CA25701-5471-49B4-ABEE-01EB02AC614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400800"/>
            <a:ext cx="685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b="1">
                <a:solidFill>
                  <a:schemeClr val="accent1"/>
                </a:solidFill>
                <a:latin typeface="Times New Roman" pitchFamily="18" charset="0"/>
              </a:defRPr>
            </a:lvl1pPr>
          </a:lstStyle>
          <a:p>
            <a:r>
              <a:rPr lang="en-US" altLang="en-US"/>
              <a:t>7-</a:t>
            </a:r>
            <a:fld id="{EF44CB23-9406-4D4C-81C8-F05CC6CF92F3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8" name="Picture 4" descr="strtegic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609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6200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30" name="Picture 7" descr="strtegic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34400" y="0"/>
            <a:ext cx="609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u="sng">
          <a:solidFill>
            <a:srgbClr val="00008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u="sng">
          <a:solidFill>
            <a:srgbClr val="00008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u="sng">
          <a:solidFill>
            <a:srgbClr val="00008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u="sng">
          <a:solidFill>
            <a:srgbClr val="00008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u="sng">
          <a:solidFill>
            <a:srgbClr val="000080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u="sng">
          <a:solidFill>
            <a:srgbClr val="000080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u="sng">
          <a:solidFill>
            <a:srgbClr val="000080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u="sng">
          <a:solidFill>
            <a:srgbClr val="000080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u="sng">
          <a:solidFill>
            <a:srgbClr val="00008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5000"/>
        <a:buChar char="•"/>
        <a:defRPr sz="2800" b="1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 b="1"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 b="1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286000"/>
            <a:ext cx="6400800" cy="2286000"/>
          </a:xfrm>
          <a:ln w="12700"/>
        </p:spPr>
        <p:txBody>
          <a:bodyPr anchor="t"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663300"/>
                </a:solidFill>
              </a:rPr>
              <a:t>Recruitment</a:t>
            </a:r>
          </a:p>
          <a:p>
            <a:pPr eaLnBrk="1" hangingPunct="1">
              <a:defRPr/>
            </a:pPr>
            <a:r>
              <a:rPr lang="en-US" sz="4000" b="1" dirty="0">
                <a:solidFill>
                  <a:srgbClr val="663300"/>
                </a:solidFill>
              </a:rPr>
              <a:t>and Selection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5486400" y="6324600"/>
            <a:ext cx="184150" cy="244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endParaRPr lang="en-US" altLang="en-US" sz="100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4. Technological sophistication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rgbClr val="663300"/>
                </a:solidFill>
              </a:rPr>
              <a:t>     Organizations make strategic decisions regarding the technological sophistication of their recruiting and selection devices.</a:t>
            </a:r>
          </a:p>
          <a:p>
            <a:pPr marL="660400" indent="-660400" eaLnBrk="1" hangingPunct="1">
              <a:lnSpc>
                <a:spcPct val="90000"/>
              </a:lnSpc>
              <a:buFontTx/>
              <a:buAutoNum type="romanLcPeriod"/>
            </a:pPr>
            <a:r>
              <a:rPr lang="en-US" altLang="en-US" smtClean="0"/>
              <a:t>Computerized resume scanning</a:t>
            </a:r>
          </a:p>
          <a:p>
            <a:pPr marL="660400" indent="-660400" eaLnBrk="1" hangingPunct="1">
              <a:lnSpc>
                <a:spcPct val="90000"/>
              </a:lnSpc>
              <a:buFontTx/>
              <a:buAutoNum type="romanLcPeriod"/>
            </a:pPr>
            <a:r>
              <a:rPr lang="en-US" altLang="en-US" smtClean="0"/>
              <a:t>Tracking systems</a:t>
            </a:r>
          </a:p>
          <a:p>
            <a:pPr marL="660400" indent="-660400" eaLnBrk="1" hangingPunct="1">
              <a:lnSpc>
                <a:spcPct val="90000"/>
              </a:lnSpc>
              <a:buFontTx/>
              <a:buAutoNum type="romanLcPeriod"/>
            </a:pPr>
            <a:r>
              <a:rPr lang="en-US" altLang="en-US" smtClean="0"/>
              <a:t>Computers</a:t>
            </a:r>
          </a:p>
          <a:p>
            <a:pPr marL="660400" indent="-660400" eaLnBrk="1" hangingPunct="1">
              <a:lnSpc>
                <a:spcPct val="90000"/>
              </a:lnSpc>
              <a:buFontTx/>
              <a:buAutoNum type="romanLcPeriod"/>
            </a:pPr>
            <a:r>
              <a:rPr lang="en-US" altLang="en-US" smtClean="0"/>
              <a:t>Telerecruiting</a:t>
            </a:r>
          </a:p>
          <a:p>
            <a:pPr marL="660400" indent="-660400" eaLnBrk="1" hangingPunct="1">
              <a:lnSpc>
                <a:spcPct val="90000"/>
              </a:lnSpc>
              <a:buFontTx/>
              <a:buAutoNum type="romanLcPeriod"/>
            </a:pPr>
            <a:r>
              <a:rPr lang="en-US" altLang="en-US" smtClean="0"/>
              <a:t>Internet</a:t>
            </a: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Computer based applicant tracking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200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Process: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/>
              <a:t>Resumes are scanned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/>
              <a:t>Thank you letter is sent to applicants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/>
              <a:t>Whenever there is an vacancy, database is searched by using the key words.  If pool is too small, the requirements are relaxed and vice versa.</a:t>
            </a:r>
          </a:p>
          <a:p>
            <a:pPr eaLnBrk="1" hangingPunct="1">
              <a:defRPr/>
            </a:pPr>
            <a:r>
              <a:rPr lang="en-US" sz="2400" dirty="0"/>
              <a:t>Benefits: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/>
              <a:t>Reliance on recruitment agencies is reduced.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/>
              <a:t>It is efficient and faster than manual systems. 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/>
              <a:t>Unsolicited resumes are considered as valuable source rather as a source of irritation.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5. Internal Versus External Recruitment Methods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663300"/>
                </a:solidFill>
              </a:rPr>
              <a:t>   An organization can choose the extent to which internal versus external recruiting methods are used (that is, recruiting within the organization or outside the organization.)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Internal recruitment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 eaLnBrk="1" hangingPunct="1">
              <a:lnSpc>
                <a:spcPct val="90000"/>
              </a:lnSpc>
            </a:pPr>
            <a:r>
              <a:rPr lang="en-US" altLang="en-US" smtClean="0"/>
              <a:t>This method of recruiting looks to internal sources to fill positions and encourages promotion from within.</a:t>
            </a:r>
          </a:p>
          <a:p>
            <a:pPr marL="660400" indent="-660400" eaLnBrk="1" hangingPunct="1">
              <a:lnSpc>
                <a:spcPct val="90000"/>
              </a:lnSpc>
            </a:pPr>
            <a:r>
              <a:rPr lang="en-US" altLang="en-US" smtClean="0"/>
              <a:t>Internal recruiting methods include</a:t>
            </a:r>
          </a:p>
          <a:p>
            <a:pPr marL="660400" indent="-660400" eaLnBrk="1" hangingPunct="1">
              <a:lnSpc>
                <a:spcPct val="90000"/>
              </a:lnSpc>
              <a:buFontTx/>
              <a:buAutoNum type="romanLcPeriod"/>
            </a:pPr>
            <a:r>
              <a:rPr lang="en-US" altLang="en-US" smtClean="0"/>
              <a:t>Job posting</a:t>
            </a:r>
          </a:p>
          <a:p>
            <a:pPr marL="660400" indent="-660400" eaLnBrk="1" hangingPunct="1">
              <a:lnSpc>
                <a:spcPct val="90000"/>
              </a:lnSpc>
              <a:buFontTx/>
              <a:buAutoNum type="romanLcPeriod"/>
            </a:pPr>
            <a:r>
              <a:rPr lang="en-US" altLang="en-US" smtClean="0"/>
              <a:t>Skills inventory </a:t>
            </a:r>
          </a:p>
          <a:p>
            <a:pPr marL="660400" indent="-660400" eaLnBrk="1" hangingPunct="1">
              <a:lnSpc>
                <a:spcPct val="90000"/>
              </a:lnSpc>
              <a:buFontTx/>
              <a:buAutoNum type="romanLcPeriod"/>
            </a:pPr>
            <a:r>
              <a:rPr lang="en-US" altLang="en-US" smtClean="0"/>
              <a:t>Job bidding</a:t>
            </a:r>
          </a:p>
          <a:p>
            <a:pPr marL="660400" indent="-660400" eaLnBrk="1" hangingPunct="1">
              <a:lnSpc>
                <a:spcPct val="90000"/>
              </a:lnSpc>
              <a:buFontTx/>
              <a:buAutoNum type="romanLcPeriod"/>
            </a:pPr>
            <a:r>
              <a:rPr lang="en-US" altLang="en-US" smtClean="0"/>
              <a:t>Referrals</a:t>
            </a:r>
          </a:p>
          <a:p>
            <a:pPr marL="660400" indent="-660400"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External Recruitment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It consists of three steps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800" smtClean="0"/>
              <a:t>To identify what sort of people an organization wants to recruit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800" smtClean="0"/>
              <a:t>To point out what is needed in terms of skills and competencies.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800" smtClean="0"/>
              <a:t>To use of the most effective methods of obtaining the number and type of people required i.e. school &amp; college recruiting, advertising, public employment agencies, private employment agencies, executive search firms &amp; internet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altLang="en-US" sz="2800" smtClean="0"/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248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3600" smtClean="0"/>
              <a:t>Internal Versus External Recruitment:</a:t>
            </a:r>
            <a:br>
              <a:rPr lang="en-US" altLang="en-US" sz="3600" smtClean="0"/>
            </a:br>
            <a:r>
              <a:rPr lang="en-US" altLang="en-US" sz="3600" smtClean="0"/>
              <a:t>Advantages and Disadvantages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 u="sng" smtClean="0"/>
              <a:t>			</a:t>
            </a:r>
            <a:r>
              <a:rPr lang="en-US" altLang="en-US" sz="2800" u="sng" smtClean="0">
                <a:solidFill>
                  <a:srgbClr val="663300"/>
                </a:solidFill>
              </a:rPr>
              <a:t>Internal Recruitment</a:t>
            </a:r>
            <a:r>
              <a:rPr lang="en-US" altLang="en-US" sz="2400" u="sng" smtClean="0"/>
              <a:t>			</a:t>
            </a:r>
            <a:endParaRPr lang="en-US" altLang="en-US" sz="24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 u="sng" smtClean="0"/>
              <a:t>Advantages</a:t>
            </a:r>
            <a:r>
              <a:rPr lang="en-US" altLang="en-US" sz="1800" u="sng" smtClean="0"/>
              <a:t>				</a:t>
            </a:r>
            <a:r>
              <a:rPr lang="en-US" altLang="en-US" sz="2400" u="sng" smtClean="0"/>
              <a:t>Disadvantages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18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1.  Employees familiar 			1.  Political infighting for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     with organization			     promotion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2.  Lower recruiting and 			2.  Inbreeding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     training costs			                3.  Morale problem for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3.  Increase morale and 			     those not promoted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     motivation for employees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4.  Probability of success due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     to better assessment of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     abilities and skills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		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248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3600" smtClean="0"/>
              <a:t>Internal Versus External Recruitment:</a:t>
            </a:r>
            <a:br>
              <a:rPr lang="en-US" altLang="en-US" sz="3600" smtClean="0"/>
            </a:br>
            <a:r>
              <a:rPr lang="en-US" altLang="en-US" sz="3600" smtClean="0"/>
              <a:t>Advantages and Disadvantages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 u="sng" smtClean="0"/>
              <a:t>			</a:t>
            </a:r>
            <a:r>
              <a:rPr lang="en-US" altLang="en-US" sz="2800" u="sng" smtClean="0">
                <a:solidFill>
                  <a:srgbClr val="663300"/>
                </a:solidFill>
              </a:rPr>
              <a:t>External Recruitment</a:t>
            </a:r>
            <a:r>
              <a:rPr lang="en-US" altLang="en-US" sz="2400" u="sng" smtClean="0"/>
              <a:t>			</a:t>
            </a:r>
            <a:endParaRPr lang="en-US" altLang="en-US" sz="24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400" u="sng" smtClean="0"/>
              <a:t>Advantages</a:t>
            </a:r>
            <a:r>
              <a:rPr lang="en-US" altLang="en-US" sz="1800" u="sng" smtClean="0"/>
              <a:t>				</a:t>
            </a:r>
            <a:r>
              <a:rPr lang="en-US" altLang="en-US" sz="2400" u="sng" smtClean="0"/>
              <a:t>Disadvantages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18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1.  New ideas and approaches		1.  Lack of “fit” between   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2.  “Clean slate” regarding company-		     employee and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      specific experiences from which		     organization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      to build				2. Lowered morale and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3.  Level of knowledge and skill not		    commitment of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     available in current organization	 	     employees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						3.  Increased adjustment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						     period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1800" smtClean="0"/>
              <a:t>       </a:t>
            </a:r>
            <a:r>
              <a:rPr lang="en-US" altLang="en-US" sz="2800" smtClean="0"/>
              <a:t>		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Internal recruitment methods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 eaLnBrk="1" hangingPunct="1">
              <a:buFontTx/>
              <a:buAutoNum type="romanLcPeriod"/>
            </a:pPr>
            <a:r>
              <a:rPr lang="en-US" altLang="en-US" smtClean="0"/>
              <a:t>Job posting</a:t>
            </a:r>
          </a:p>
          <a:p>
            <a:pPr marL="660400" indent="-660400" eaLnBrk="1" hangingPunct="1">
              <a:buFontTx/>
              <a:buAutoNum type="romanLcPeriod"/>
            </a:pPr>
            <a:r>
              <a:rPr lang="en-US" altLang="en-US" smtClean="0"/>
              <a:t>Skills inventory </a:t>
            </a:r>
          </a:p>
          <a:p>
            <a:pPr marL="660400" indent="-660400" eaLnBrk="1" hangingPunct="1">
              <a:buFontTx/>
              <a:buAutoNum type="romanLcPeriod"/>
            </a:pPr>
            <a:r>
              <a:rPr lang="en-US" altLang="en-US" smtClean="0"/>
              <a:t>Job bidding</a:t>
            </a:r>
          </a:p>
          <a:p>
            <a:pPr marL="660400" indent="-660400" eaLnBrk="1" hangingPunct="1">
              <a:buFontTx/>
              <a:buAutoNum type="romanLcPeriod"/>
            </a:pPr>
            <a:r>
              <a:rPr lang="en-US" altLang="en-US" smtClean="0"/>
              <a:t>Referrals</a:t>
            </a: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i. Job posting</a:t>
            </a:r>
          </a:p>
        </p:txBody>
      </p:sp>
      <p:sp>
        <p:nvSpPr>
          <p:cNvPr id="24579" name="Rectangle 4"/>
          <p:cNvSpPr>
            <a:spLocks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Publicly posting job openings so that all qualified employees in the organization can apply if they desire.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Jobs can be places on bulletin boards, newsletters or intranet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Notices should have the complete 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Disadvantages: conflict between employees, stressful situation for supervisors</a:t>
            </a:r>
          </a:p>
        </p:txBody>
      </p:sp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ii. Skills inventory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list of each employee and the KSA’s each possess.</a:t>
            </a:r>
          </a:p>
          <a:p>
            <a:pPr eaLnBrk="1" hangingPunct="1"/>
            <a:r>
              <a:rPr lang="en-US" altLang="en-US" smtClean="0"/>
              <a:t>The organization search through the company’s skill inventory to identify potentials candidates for the position opening.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Strategic Decisions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620000" cy="41148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altLang="en-US" smtClean="0"/>
              <a:t>Make or Buy Decisions—</a:t>
            </a:r>
          </a:p>
          <a:p>
            <a:pPr marL="457200" indent="-457200" eaLnBrk="1" hangingPunct="1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altLang="en-US" smtClean="0"/>
              <a:t>Budget—</a:t>
            </a:r>
          </a:p>
          <a:p>
            <a:pPr marL="457200" indent="-457200" eaLnBrk="1" hangingPunct="1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altLang="en-US" smtClean="0"/>
              <a:t>Untapped Labor Sources—</a:t>
            </a:r>
          </a:p>
          <a:p>
            <a:pPr marL="457200" indent="-457200" eaLnBrk="1" hangingPunct="1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altLang="en-US" smtClean="0"/>
              <a:t>Technological Sophistication—</a:t>
            </a:r>
          </a:p>
          <a:p>
            <a:pPr marL="457200" indent="-457200" eaLnBrk="1" hangingPunct="1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altLang="en-US" smtClean="0"/>
              <a:t>Internal Versus External Recruitment Methods—</a:t>
            </a:r>
          </a:p>
          <a:p>
            <a:pPr marL="457200" indent="-457200" eaLnBrk="1" hangingPunct="1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altLang="en-US" smtClean="0"/>
              <a:t>Retaining Employees— </a:t>
            </a:r>
            <a:endParaRPr lang="en-US" altLang="en-US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iii. Job Bidding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by which unionized workers apply for open positions.</a:t>
            </a:r>
          </a:p>
          <a:p>
            <a:pPr eaLnBrk="1" hangingPunct="1"/>
            <a:r>
              <a:rPr lang="en-US" altLang="en-US" smtClean="0"/>
              <a:t>Procedure outlines:</a:t>
            </a:r>
          </a:p>
          <a:p>
            <a:pPr eaLnBrk="1" hangingPunct="1"/>
            <a:r>
              <a:rPr lang="en-US" altLang="en-US" smtClean="0"/>
              <a:t>Who is qualified to bid</a:t>
            </a:r>
          </a:p>
          <a:p>
            <a:pPr eaLnBrk="1" hangingPunct="1"/>
            <a:r>
              <a:rPr lang="en-US" altLang="en-US" smtClean="0"/>
              <a:t>How often bids can make</a:t>
            </a:r>
          </a:p>
          <a:p>
            <a:pPr eaLnBrk="1" hangingPunct="1"/>
            <a:r>
              <a:rPr lang="en-US" altLang="en-US" smtClean="0"/>
              <a:t>How bid is processed when submitted </a:t>
            </a:r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cs typeface="Times New Roman" pitchFamily="18" charset="0"/>
              </a:rPr>
              <a:t>iv. Referrals</a:t>
            </a:r>
            <a:endParaRPr lang="en-US" alt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20000" cy="48006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000000"/>
                </a:solidFill>
                <a:latin typeface="Arial" charset="0"/>
                <a:cs typeface="Arial" charset="0"/>
              </a:rPr>
              <a:t>Current employees can be asked to recommend recruits.</a:t>
            </a:r>
            <a:r>
              <a:rPr lang="en-US" altLang="en-US" sz="2800" smtClean="0"/>
              <a:t> </a:t>
            </a:r>
          </a:p>
          <a:p>
            <a:pPr eaLnBrk="1" hangingPunct="1"/>
            <a:r>
              <a:rPr lang="en-US" altLang="en-US" sz="2800" b="0" i="1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Advantages</a:t>
            </a:r>
            <a:r>
              <a:rPr lang="en-US" altLang="en-US" sz="2800" b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altLang="en-US" sz="28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include:</a:t>
            </a:r>
          </a:p>
          <a:p>
            <a:pPr lvl="1" eaLnBrk="1" hangingPunct="1"/>
            <a:r>
              <a:rPr lang="en-US" altLang="en-US" sz="24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the employee’s motivation to make a good recommendation </a:t>
            </a:r>
          </a:p>
          <a:p>
            <a:pPr lvl="1" eaLnBrk="1" hangingPunct="1"/>
            <a:r>
              <a:rPr lang="en-US" altLang="en-US" sz="24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the availability of accurate job information for the recruit</a:t>
            </a:r>
          </a:p>
          <a:p>
            <a:pPr lvl="1" eaLnBrk="1" hangingPunct="1"/>
            <a:r>
              <a:rPr lang="en-US" altLang="en-US" sz="24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Employee referrals tend to be more acceptable applicants, to be more likely to accept an offer and to have a higher survival rate.</a:t>
            </a:r>
            <a:r>
              <a:rPr lang="en-US" altLang="en-US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en-US" altLang="en-US" sz="2400" smtClean="0"/>
          </a:p>
        </p:txBody>
      </p:sp>
    </p:spTree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cs typeface="Times New Roman" pitchFamily="18" charset="0"/>
              </a:rPr>
              <a:t>Recruiting Sources</a:t>
            </a:r>
            <a:endParaRPr lang="en-US" alt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239000" cy="4114800"/>
          </a:xfrm>
        </p:spPr>
        <p:txBody>
          <a:bodyPr/>
          <a:lstStyle/>
          <a:p>
            <a:pPr eaLnBrk="1" hangingPunct="1"/>
            <a:r>
              <a:rPr lang="en-US" altLang="en-US" b="0" i="1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Disadvantages</a:t>
            </a:r>
            <a:r>
              <a:rPr lang="en-US" altLang="en-US" b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altLang="en-US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include:</a:t>
            </a:r>
          </a:p>
          <a:p>
            <a:pPr lvl="1" eaLnBrk="1" hangingPunct="1"/>
            <a:r>
              <a:rPr lang="en-US" altLang="en-US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the possibility of friendship being confused with job performance</a:t>
            </a:r>
          </a:p>
          <a:p>
            <a:pPr lvl="1" eaLnBrk="1" hangingPunct="1"/>
            <a:r>
              <a:rPr lang="en-US" altLang="en-US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the potential for Nepotism</a:t>
            </a:r>
          </a:p>
          <a:p>
            <a:pPr lvl="1" eaLnBrk="1" hangingPunct="1"/>
            <a:r>
              <a:rPr lang="en-US" altLang="en-US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the potential for Adverse impact and violation of laws.</a:t>
            </a:r>
            <a:endParaRPr lang="en-US" altLang="en-US" b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External Recruiting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School and College Recruiting</a:t>
            </a:r>
          </a:p>
          <a:p>
            <a:pPr eaLnBrk="1" hangingPunct="1"/>
            <a:r>
              <a:rPr lang="en-US" altLang="en-US" smtClean="0"/>
              <a:t>Advertising</a:t>
            </a:r>
          </a:p>
          <a:p>
            <a:pPr eaLnBrk="1" hangingPunct="1"/>
            <a:r>
              <a:rPr lang="en-US" altLang="en-US" smtClean="0"/>
              <a:t>Public Employment Agencies</a:t>
            </a:r>
          </a:p>
          <a:p>
            <a:pPr eaLnBrk="1" hangingPunct="1"/>
            <a:r>
              <a:rPr lang="en-US" altLang="en-US" smtClean="0"/>
              <a:t>Private Employment Agencies</a:t>
            </a:r>
          </a:p>
          <a:p>
            <a:pPr eaLnBrk="1" hangingPunct="1"/>
            <a:r>
              <a:rPr lang="en-US" altLang="en-US" smtClean="0"/>
              <a:t>Executive Search Firms</a:t>
            </a:r>
          </a:p>
          <a:p>
            <a:pPr eaLnBrk="1" hangingPunct="1"/>
            <a:r>
              <a:rPr lang="en-US" altLang="en-US" smtClean="0"/>
              <a:t>The Internet and the WWW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cs typeface="Times New Roman" pitchFamily="18" charset="0"/>
              </a:rPr>
              <a:t>Recruiting Sources</a:t>
            </a:r>
            <a:endParaRPr lang="en-US" alt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5902325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0" smtClean="0">
                <a:solidFill>
                  <a:srgbClr val="000000"/>
                </a:solidFill>
                <a:latin typeface="Arial" charset="0"/>
                <a:cs typeface="Arial" charset="0"/>
              </a:rPr>
              <a:t>External searches</a:t>
            </a:r>
          </a:p>
          <a:p>
            <a:pPr eaLnBrk="1" hangingPunct="1"/>
            <a:r>
              <a:rPr lang="en-US" altLang="en-US" b="0" i="1" smtClean="0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Schools, colleges, and universities:</a:t>
            </a:r>
            <a:r>
              <a:rPr lang="en-US" altLang="en-US" b="0" smtClean="0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  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Times New Roman" pitchFamily="18" charset="0"/>
              </a:rPr>
              <a:t>May provide entry-level or experienced workers through their placement services. </a:t>
            </a:r>
          </a:p>
          <a:p>
            <a:pPr lvl="1" eaLnBrk="1" hangingPunct="1"/>
            <a:r>
              <a:rPr lang="en-US" altLang="en-US" smtClean="0">
                <a:latin typeface="Arial" charset="0"/>
                <a:cs typeface="Times New Roman" pitchFamily="18" charset="0"/>
              </a:rPr>
              <a:t>May also help companies establish cooperative education assignments and internships.</a:t>
            </a:r>
            <a:r>
              <a:rPr lang="en-US" altLang="en-US" smtClean="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blinds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cs typeface="Times New Roman" pitchFamily="18" charset="0"/>
              </a:rPr>
              <a:t>Recruiting Sources</a:t>
            </a:r>
            <a:endParaRPr lang="en-US" alt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0" smtClean="0">
                <a:solidFill>
                  <a:srgbClr val="000000"/>
                </a:solidFill>
                <a:latin typeface="Arial" charset="0"/>
                <a:cs typeface="Arial" charset="0"/>
              </a:rPr>
              <a:t>External searches</a:t>
            </a:r>
            <a:r>
              <a:rPr lang="en-US" altLang="en-US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0" i="1" smtClean="0">
                <a:solidFill>
                  <a:srgbClr val="FF3300"/>
                </a:solidFill>
                <a:latin typeface="Arial" charset="0"/>
                <a:cs typeface="Arial" charset="0"/>
              </a:rPr>
              <a:t>Advertisements</a:t>
            </a:r>
            <a:r>
              <a:rPr lang="en-US" altLang="en-US" sz="2800" i="1" smtClean="0">
                <a:solidFill>
                  <a:srgbClr val="FF3300"/>
                </a:solidFill>
                <a:latin typeface="Arial" charset="0"/>
                <a:cs typeface="Arial" charset="0"/>
              </a:rPr>
              <a:t>:</a:t>
            </a:r>
            <a:r>
              <a:rPr lang="en-US" altLang="en-US" sz="2800" b="0" smtClean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lang="en-US" altLang="en-US" sz="2800" smtClean="0">
                <a:solidFill>
                  <a:srgbClr val="000000"/>
                </a:solidFill>
                <a:latin typeface="Arial" charset="0"/>
                <a:cs typeface="Arial" charset="0"/>
              </a:rPr>
              <a:t>Must decide type and location of ad, depending on job; decide whether to focus on job (</a:t>
            </a:r>
            <a:r>
              <a:rPr lang="en-US" altLang="en-US" sz="2800" i="1" smtClean="0">
                <a:solidFill>
                  <a:srgbClr val="000000"/>
                </a:solidFill>
                <a:latin typeface="Arial" charset="0"/>
                <a:cs typeface="Arial" charset="0"/>
              </a:rPr>
              <a:t>job description</a:t>
            </a:r>
            <a:r>
              <a:rPr lang="en-US" altLang="en-US" sz="2800" smtClean="0">
                <a:solidFill>
                  <a:srgbClr val="000000"/>
                </a:solidFill>
                <a:latin typeface="Arial" charset="0"/>
                <a:cs typeface="Arial" charset="0"/>
              </a:rPr>
              <a:t>) or on applicant (</a:t>
            </a:r>
            <a:r>
              <a:rPr lang="en-US" altLang="en-US" sz="2800" i="1" smtClean="0">
                <a:solidFill>
                  <a:srgbClr val="000000"/>
                </a:solidFill>
                <a:latin typeface="Arial" charset="0"/>
                <a:cs typeface="Arial" charset="0"/>
              </a:rPr>
              <a:t>job specification</a:t>
            </a:r>
            <a:r>
              <a:rPr lang="en-US" altLang="en-US" sz="2800" smtClean="0">
                <a:solidFill>
                  <a:srgbClr val="000000"/>
                </a:solidFill>
                <a:latin typeface="Arial" charset="0"/>
                <a:cs typeface="Arial" charset="0"/>
              </a:rPr>
              <a:t>).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000000"/>
                </a:solidFill>
                <a:latin typeface="Arial" charset="0"/>
                <a:cs typeface="Arial" charset="0"/>
              </a:rPr>
              <a:t>Three factors influence the response rate: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identification of the organization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labor market conditions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000000"/>
                </a:solidFill>
                <a:latin typeface="Arial" charset="0"/>
                <a:cs typeface="Arial" charset="0"/>
              </a:rPr>
              <a:t>the degree to which specific requirements are listed.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0" smtClean="0">
                <a:solidFill>
                  <a:srgbClr val="000000"/>
                </a:solidFill>
                <a:latin typeface="Arial" charset="0"/>
                <a:cs typeface="Arial" charset="0"/>
              </a:rPr>
              <a:t>Blind box ads</a:t>
            </a:r>
            <a:r>
              <a:rPr lang="en-US" altLang="en-US" sz="2800" smtClean="0">
                <a:solidFill>
                  <a:srgbClr val="000000"/>
                </a:solidFill>
                <a:latin typeface="Arial" charset="0"/>
                <a:cs typeface="Arial" charset="0"/>
              </a:rPr>
              <a:t> don’t identify the organization.</a:t>
            </a:r>
            <a:r>
              <a:rPr lang="en-US" altLang="en-US" sz="2800" smtClean="0"/>
              <a:t> </a:t>
            </a:r>
          </a:p>
        </p:txBody>
      </p:sp>
    </p:spTree>
  </p:cSld>
  <p:clrMapOvr>
    <a:masterClrMapping/>
  </p:clrMapOvr>
  <p:transition>
    <p:blinds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cs typeface="Times New Roman" pitchFamily="18" charset="0"/>
              </a:rPr>
              <a:t>Recruiting Sources</a:t>
            </a:r>
            <a:endParaRPr lang="en-US" alt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0" smtClean="0">
                <a:solidFill>
                  <a:srgbClr val="000000"/>
                </a:solidFill>
                <a:latin typeface="Arial" charset="0"/>
                <a:cs typeface="Arial" charset="0"/>
              </a:rPr>
              <a:t>External searches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0" i="1" smtClean="0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Employment agencies</a:t>
            </a:r>
            <a:r>
              <a:rPr lang="en-US" altLang="en-US" b="0" i="1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:</a:t>
            </a:r>
            <a:r>
              <a:rPr lang="en-US" altLang="en-US" b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i="1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Public or state employment services</a:t>
            </a:r>
            <a:r>
              <a:rPr lang="en-US" altLang="en-US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focus on helping unemployed individuals with lower skill levels to find jobs.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i="1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Private employment agencies</a:t>
            </a:r>
            <a:r>
              <a:rPr lang="en-US" altLang="en-US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provide more comprehensive services and are perceived to offer positions and applicants of a higher caliber.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Fees may be paid by employer, employee or both.</a:t>
            </a:r>
            <a:r>
              <a:rPr lang="en-US" altLang="en-US" b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</a:p>
        </p:txBody>
      </p:sp>
      <p:pic>
        <p:nvPicPr>
          <p:cNvPr id="32772" name="Picture 4" descr="BD0551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14863"/>
            <a:ext cx="2087563" cy="224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cs typeface="Times New Roman" pitchFamily="18" charset="0"/>
              </a:rPr>
              <a:t>Recruiting Sources</a:t>
            </a:r>
            <a:endParaRPr lang="en-US" alt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0" smtClean="0">
                <a:solidFill>
                  <a:srgbClr val="000000"/>
                </a:solidFill>
                <a:latin typeface="Arial" charset="0"/>
                <a:cs typeface="Arial" charset="0"/>
              </a:rPr>
              <a:t>External searches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0" i="1" smtClean="0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Employment agencies: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Management consulting, executive search or headhunter firms specialize in executive placement and hard-to-fill positions.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Charge employers up to 35% of the first year salary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Have nationwide contacts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Do thorough investigations of candidates</a:t>
            </a:r>
          </a:p>
        </p:txBody>
      </p:sp>
    </p:spTree>
  </p:cSld>
  <p:clrMapOvr>
    <a:masterClrMapping/>
  </p:clrMapOvr>
  <p:transition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cs typeface="Times New Roman" pitchFamily="18" charset="0"/>
              </a:rPr>
              <a:t>Recruiting Sources</a:t>
            </a:r>
            <a:endParaRPr lang="en-US" alt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b="0" smtClean="0">
                <a:solidFill>
                  <a:srgbClr val="000000"/>
                </a:solidFill>
                <a:latin typeface="Arial" charset="0"/>
                <a:cs typeface="Arial" charset="0"/>
              </a:rPr>
              <a:t>External searches</a:t>
            </a:r>
          </a:p>
          <a:p>
            <a:pPr eaLnBrk="1" hangingPunct="1"/>
            <a:r>
              <a:rPr lang="en-US" altLang="en-US" b="0" i="1" smtClean="0">
                <a:solidFill>
                  <a:srgbClr val="FF3300"/>
                </a:solidFill>
                <a:latin typeface="Arial" charset="0"/>
                <a:cs typeface="Arial" charset="0"/>
              </a:rPr>
              <a:t>Professional organizations:</a:t>
            </a:r>
            <a:r>
              <a:rPr lang="en-US" altLang="en-US" b="0" smtClean="0">
                <a:solidFill>
                  <a:srgbClr val="FF3300"/>
                </a:solidFill>
                <a:latin typeface="Arial" charset="0"/>
                <a:cs typeface="Arial" charset="0"/>
              </a:rPr>
              <a:t>  </a:t>
            </a:r>
          </a:p>
          <a:p>
            <a:pPr lvl="1" eaLnBrk="1" hangingPunct="1"/>
            <a:r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t>Publish rosters of vacancies</a:t>
            </a:r>
          </a:p>
          <a:p>
            <a:pPr lvl="1" eaLnBrk="1" hangingPunct="1"/>
            <a:r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t>Placement services at meetings</a:t>
            </a:r>
          </a:p>
          <a:p>
            <a:pPr lvl="1" eaLnBrk="1" hangingPunct="1"/>
            <a:r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t>Control the supply of prospective applicants</a:t>
            </a: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t>Professional organizations also include </a:t>
            </a:r>
            <a:r>
              <a:rPr lang="en-US" altLang="en-US" i="1" smtClean="0">
                <a:solidFill>
                  <a:srgbClr val="000000"/>
                </a:solidFill>
                <a:latin typeface="Arial" charset="0"/>
                <a:cs typeface="Arial" charset="0"/>
              </a:rPr>
              <a:t>labor unions</a:t>
            </a:r>
            <a:r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r>
              <a:rPr lang="en-US" altLang="en-US" smtClean="0"/>
              <a:t> </a:t>
            </a: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6248400" y="5083175"/>
          <a:ext cx="2895600" cy="1774825"/>
        </p:xfrm>
        <a:graphic>
          <a:graphicData uri="http://schemas.openxmlformats.org/presentationml/2006/ole">
            <p:oleObj spid="_x0000_s34820" name="Clip" r:id="rId3" imgW="5554663" imgH="3405188" progId="MS_ClipArt_Gallery.2">
              <p:embed/>
            </p:oleObj>
          </a:graphicData>
        </a:graphic>
      </p:graphicFrame>
    </p:spTree>
  </p:cSld>
  <p:clrMapOvr>
    <a:masterClrMapping/>
  </p:clrMapOvr>
  <p:transition>
    <p:blinds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cs typeface="Times New Roman" pitchFamily="18" charset="0"/>
              </a:rPr>
              <a:t>Recruiting Sources</a:t>
            </a:r>
            <a:endParaRPr lang="en-US" alt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657225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0" smtClean="0">
                <a:solidFill>
                  <a:srgbClr val="000000"/>
                </a:solidFill>
                <a:latin typeface="Arial" charset="0"/>
                <a:cs typeface="Arial" charset="0"/>
              </a:rPr>
              <a:t>External searches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0" i="1" smtClean="0">
                <a:solidFill>
                  <a:srgbClr val="FF3300"/>
                </a:solidFill>
                <a:latin typeface="Arial" charset="0"/>
                <a:cs typeface="Arial" charset="0"/>
              </a:rPr>
              <a:t>Unsolicited applicants (Walk-ins):</a:t>
            </a:r>
            <a:r>
              <a:rPr lang="en-US" altLang="en-US" b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t>May provide a stockpile of prospective applicants if there are no current openings.</a:t>
            </a:r>
            <a:r>
              <a:rPr lang="en-US" alt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0" i="1" smtClean="0">
                <a:solidFill>
                  <a:srgbClr val="FF3300"/>
                </a:solidFill>
                <a:latin typeface="Arial" charset="0"/>
                <a:cs typeface="Arial" charset="0"/>
              </a:rPr>
              <a:t>Cyberspace Recruiting</a:t>
            </a:r>
            <a:r>
              <a:rPr lang="en-US" altLang="en-US" b="0" smtClean="0">
                <a:solidFill>
                  <a:srgbClr val="FF3300"/>
                </a:solidFill>
                <a:latin typeface="Arial" charset="0"/>
                <a:cs typeface="Arial" charset="0"/>
              </a:rPr>
              <a:t>:</a:t>
            </a:r>
            <a:r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t> Nearly four out of five companies use the Internet to recruit employees.  Commercial job-posting services continue to grow. </a:t>
            </a:r>
          </a:p>
        </p:txBody>
      </p:sp>
      <p:pic>
        <p:nvPicPr>
          <p:cNvPr id="35844" name="Picture 4" descr="BS0058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8813" y="5059363"/>
            <a:ext cx="2135187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buFontTx/>
              <a:buAutoNum type="arabicPeriod"/>
            </a:pPr>
            <a:r>
              <a:rPr lang="en-US" altLang="en-US" u="none" smtClean="0"/>
              <a:t>Make or Buy Decisions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663300"/>
                </a:solidFill>
              </a:rPr>
              <a:t>    Organizations can choose to “make” or “buy” their employees (that is, hire less-skilled workers or hire skilled workers and professionals.)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Make: hire less skilled workers</a:t>
            </a:r>
          </a:p>
          <a:p>
            <a:pPr eaLnBrk="1" hangingPunct="1"/>
            <a:r>
              <a:rPr lang="en-US" altLang="en-US" smtClean="0"/>
              <a:t>Buy: hire more skilled workers</a:t>
            </a:r>
          </a:p>
        </p:txBody>
      </p:sp>
    </p:spTree>
  </p:cSld>
  <p:clrMapOvr>
    <a:masterClrMapping/>
  </p:clrMapOvr>
  <p:transition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14350"/>
            <a:ext cx="7543800" cy="571500"/>
          </a:xfrm>
          <a:noFill/>
        </p:spPr>
        <p:txBody>
          <a:bodyPr/>
          <a:lstStyle/>
          <a:p>
            <a:pPr eaLnBrk="1" hangingPunct="1"/>
            <a:r>
              <a:rPr lang="en-US" altLang="en-US" sz="3200" smtClean="0"/>
              <a:t>Possible Organizational Recruiting Plan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990600"/>
            <a:ext cx="5486400" cy="5486400"/>
          </a:xfrm>
          <a:noFill/>
        </p:spPr>
        <p:txBody>
          <a:bodyPr lIns="92075" tIns="46038" rIns="92075" bIns="46038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/>
              <a:t>Position Opens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/>
              <a:t>Internal Request for Candidates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/>
              <a:t>with Specific KSAs is Made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/>
              <a:t>the HR Department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/>
              <a:t>HRs Searches the Organization’s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/>
              <a:t>Skill Database for Qualified Applicants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/>
              <a:t>Applicant Pool is Forwarded to the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/>
              <a:t>Hiring Department (20/1,000)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4495800" y="1371600"/>
            <a:ext cx="0" cy="4556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4495800" y="2819400"/>
            <a:ext cx="0" cy="4556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4495800" y="4038600"/>
            <a:ext cx="0" cy="3794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4495800" y="5105400"/>
            <a:ext cx="0" cy="6842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14350"/>
            <a:ext cx="7543800" cy="571500"/>
          </a:xfrm>
          <a:noFill/>
        </p:spPr>
        <p:txBody>
          <a:bodyPr/>
          <a:lstStyle/>
          <a:p>
            <a:pPr eaLnBrk="1" hangingPunct="1"/>
            <a:r>
              <a:rPr lang="en-US" altLang="en-US" sz="3200" smtClean="0"/>
              <a:t>Possible Organizational Recruiting Plan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924800" cy="48768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/>
              <a:t>Subset of the Applicants 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/>
              <a:t>Interviewed: (3/20)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/>
              <a:t>Job Offer Is		No applicants		External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/>
              <a:t>Made (1/3)		Fit (0/3)		Search Begins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/>
              <a:t>Offer is Accepted	Offer is Rejected	Advertisements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/>
              <a:t>							are Developed 						and Placed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/>
              <a:t>							in Target Media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/>
              <a:t>Search Ends					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1600200" y="1143000"/>
            <a:ext cx="0" cy="4540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1600200" y="2287588"/>
            <a:ext cx="0" cy="4556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1600200" y="3430588"/>
            <a:ext cx="0" cy="7604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1600200" y="4573588"/>
            <a:ext cx="0" cy="10652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3505200" y="2057400"/>
            <a:ext cx="608013" cy="5318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5486400" y="2895600"/>
            <a:ext cx="7604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2286000" y="3048000"/>
            <a:ext cx="14478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flipV="1">
            <a:off x="4800600" y="3124200"/>
            <a:ext cx="13716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7239000" y="3352800"/>
            <a:ext cx="0" cy="7604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 flipH="1">
            <a:off x="5410200" y="5334000"/>
            <a:ext cx="836613" cy="9890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14350"/>
            <a:ext cx="7543800" cy="571500"/>
          </a:xfrm>
          <a:noFill/>
        </p:spPr>
        <p:txBody>
          <a:bodyPr/>
          <a:lstStyle/>
          <a:p>
            <a:pPr eaLnBrk="1" hangingPunct="1"/>
            <a:r>
              <a:rPr lang="en-US" altLang="en-US" sz="3200" smtClean="0"/>
              <a:t>Possible Organizational Recruiting Plan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1447800"/>
            <a:ext cx="8610600" cy="4953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smtClean="0"/>
              <a:t>				Applicants are Prescreened by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smtClean="0"/>
              <a:t>				HR Department (10/250)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smtClean="0"/>
              <a:t>				Pool is Forwarded to Hiring Department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smtClean="0"/>
              <a:t>				Subset of Applicants Is Interviewed (4/10)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smtClean="0"/>
              <a:t>				Job Offer is Made	   No Applicant Fit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smtClean="0"/>
              <a:t>					(1/4)			   (0/4)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smtClean="0"/>
              <a:t>				Offer is Accepted	 Offer is Rejected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smtClean="0"/>
              <a:t>				Search Ends		  Process Begins Again	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4495800" y="1143000"/>
            <a:ext cx="0" cy="3794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4495800" y="2209800"/>
            <a:ext cx="0" cy="3794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4495800" y="2819400"/>
            <a:ext cx="0" cy="3794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3810000" y="3505200"/>
            <a:ext cx="0" cy="3794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6553200" y="3505200"/>
            <a:ext cx="0" cy="3794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3810000" y="4419600"/>
            <a:ext cx="0" cy="3794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6553200" y="4495800"/>
            <a:ext cx="0" cy="3794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3810000" y="5105400"/>
            <a:ext cx="0" cy="3794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6553200" y="5105400"/>
            <a:ext cx="0" cy="3794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7696200" y="4114800"/>
            <a:ext cx="0" cy="14462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6. Retaining Employees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3300"/>
                </a:solidFill>
              </a:rPr>
              <a:t>An organization must decide whether to develop a plan to retain qualified workers.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>
    <p:wipe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Retaining Employees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 a company for which people want to work.</a:t>
            </a:r>
          </a:p>
          <a:p>
            <a:pPr eaLnBrk="1" hangingPunct="1"/>
            <a:r>
              <a:rPr lang="en-US" altLang="en-US" smtClean="0"/>
              <a:t>Select the right person the first time.</a:t>
            </a:r>
          </a:p>
          <a:p>
            <a:pPr eaLnBrk="1" hangingPunct="1"/>
            <a:r>
              <a:rPr lang="en-US" altLang="en-US" smtClean="0"/>
              <a:t>Manage the joining-up process.</a:t>
            </a:r>
          </a:p>
          <a:p>
            <a:pPr eaLnBrk="1" hangingPunct="1"/>
            <a:r>
              <a:rPr lang="en-US" altLang="en-US" smtClean="0"/>
              <a:t>Coaching to maintain commitment.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Alternatives to Recruitment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Temporary Workers</a:t>
            </a:r>
          </a:p>
          <a:p>
            <a:pPr eaLnBrk="1" hangingPunct="1"/>
            <a:r>
              <a:rPr lang="en-US" altLang="en-US" smtClean="0"/>
              <a:t>Part-Time Workers</a:t>
            </a:r>
          </a:p>
          <a:p>
            <a:pPr eaLnBrk="1" hangingPunct="1"/>
            <a:r>
              <a:rPr lang="en-US" altLang="en-US" smtClean="0"/>
              <a:t>Lease Employees</a:t>
            </a:r>
          </a:p>
          <a:p>
            <a:pPr eaLnBrk="1" hangingPunct="1"/>
            <a:r>
              <a:rPr lang="en-US" altLang="en-US" smtClean="0"/>
              <a:t>Independent Contractors</a:t>
            </a:r>
          </a:p>
          <a:p>
            <a:pPr eaLnBrk="1" hangingPunct="1"/>
            <a:r>
              <a:rPr lang="en-US" altLang="en-US" smtClean="0"/>
              <a:t>Outsourcing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962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3600" smtClean="0"/>
              <a:t>Common Alternative Staffing Options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10200"/>
          </a:xfrm>
          <a:noFill/>
        </p:spPr>
        <p:txBody>
          <a:bodyPr lIns="92075" tIns="46038" rIns="92075" bIns="46038"/>
          <a:lstStyle/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altLang="en-US" sz="2800" u="sng" smtClean="0">
                <a:solidFill>
                  <a:srgbClr val="663300"/>
                </a:solidFill>
              </a:rPr>
              <a:t>Traditional Temporary Help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800" smtClean="0"/>
              <a:t>In a traditional temporary worker arrangement, a potential employee is recruited, tested, screened, and employed by a temporary staffing agency.  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800" smtClean="0"/>
              <a:t>The temporary agency assigns qualified individual to work at a client’s site, generally to support or supplement the current workforce. Temporary employees can be supplied by a variety of agencies, especially if the requirements for the job are highly specialized, like engineers or other types of scientists.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962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3600" smtClean="0"/>
              <a:t>Common Alternative Staffing Options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4648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u="sng" smtClean="0">
                <a:solidFill>
                  <a:srgbClr val="663300"/>
                </a:solidFill>
              </a:rPr>
              <a:t>Long-Term Temporary Assignments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Increasingly popular to staff part of work force with temporary workers on an on-going basis.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Not considered short term replacements, but more a part of the regular work force.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Number of individuals employed will change with needs of the business.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One advantage of this option is that downsizing is done with temporary workers, providing core employees a feeling of job security.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962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3600" smtClean="0"/>
              <a:t>Common Alternative Staffing Options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5029200"/>
          </a:xfrm>
          <a:noFill/>
        </p:spPr>
        <p:txBody>
          <a:bodyPr lIns="92075" tIns="46038" rIns="92075" bIns="46038"/>
          <a:lstStyle/>
          <a:p>
            <a:pPr eaLnBrk="1" hangingPunct="1">
              <a:buFontTx/>
              <a:buNone/>
            </a:pPr>
            <a:r>
              <a:rPr lang="en-US" altLang="en-US" sz="2800" u="sng" smtClean="0">
                <a:solidFill>
                  <a:srgbClr val="663300"/>
                </a:solidFill>
              </a:rPr>
              <a:t>In-House Temporary Employees</a:t>
            </a:r>
          </a:p>
          <a:p>
            <a:pPr eaLnBrk="1" hangingPunct="1"/>
            <a:r>
              <a:rPr lang="en-US" altLang="en-US" sz="2800" smtClean="0"/>
              <a:t>Organizations may hire temporary workers on their own payroll, but will more than likely not pay them benefits.  </a:t>
            </a:r>
          </a:p>
          <a:p>
            <a:pPr eaLnBrk="1" hangingPunct="1"/>
            <a:r>
              <a:rPr lang="en-US" altLang="en-US" sz="2800" smtClean="0"/>
              <a:t>These individuals can be cross trained to work on a variety of jobs, so they can be plugged-in where needed.</a:t>
            </a:r>
          </a:p>
          <a:p>
            <a:pPr eaLnBrk="1" hangingPunct="1"/>
            <a:r>
              <a:rPr lang="en-US" altLang="en-US" sz="2800" smtClean="0"/>
              <a:t>This staffing option provides the organization with maximum flexibility.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3600" smtClean="0"/>
              <a:t>Common Alternative Staffing Options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4648200"/>
          </a:xfrm>
          <a:noFill/>
        </p:spPr>
        <p:txBody>
          <a:bodyPr lIns="92075" tIns="46038" rIns="92075" bIns="46038"/>
          <a:lstStyle/>
          <a:p>
            <a:pPr eaLnBrk="1" hangingPunct="1">
              <a:buFontTx/>
              <a:buNone/>
            </a:pPr>
            <a:r>
              <a:rPr lang="en-US" altLang="en-US" sz="2800" u="sng" smtClean="0">
                <a:solidFill>
                  <a:srgbClr val="663300"/>
                </a:solidFill>
              </a:rPr>
              <a:t>Temp-to-Perm Programs</a:t>
            </a:r>
          </a:p>
          <a:p>
            <a:pPr eaLnBrk="1" hangingPunct="1"/>
            <a:r>
              <a:rPr lang="en-US" altLang="en-US" sz="2800" smtClean="0"/>
              <a:t>Some temporary hiring firms serve as feeders for their clients.  </a:t>
            </a:r>
          </a:p>
          <a:p>
            <a:pPr eaLnBrk="1" hangingPunct="1"/>
            <a:r>
              <a:rPr lang="en-US" altLang="en-US" sz="2800" smtClean="0"/>
              <a:t>Client company agrees to hire a temporary worker as a permanent worker after a probationary period.</a:t>
            </a:r>
          </a:p>
          <a:p>
            <a:pPr eaLnBrk="1" hangingPunct="1"/>
            <a:r>
              <a:rPr lang="en-US" altLang="en-US" sz="2800" smtClean="0"/>
              <a:t>If temporary employee performs competently during the probationary period, client company may move the worker to its payroll.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none" smtClean="0"/>
              <a:t>2. Budget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rgbClr val="663300"/>
                </a:solidFill>
              </a:rPr>
              <a:t>      Organizations make strategic decisions regarding the budget allocated for recruiting and selecting employees.</a:t>
            </a:r>
          </a:p>
          <a:p>
            <a:pPr marL="660400" indent="-660400" eaLnBrk="1" hangingPunct="1">
              <a:lnSpc>
                <a:spcPct val="90000"/>
              </a:lnSpc>
            </a:pPr>
            <a:r>
              <a:rPr lang="en-US" altLang="en-US" smtClean="0"/>
              <a:t>Costs considerations:</a:t>
            </a:r>
          </a:p>
          <a:p>
            <a:pPr marL="660400" indent="-660400" eaLnBrk="1" hangingPunct="1">
              <a:lnSpc>
                <a:spcPct val="90000"/>
              </a:lnSpc>
              <a:buFontTx/>
              <a:buAutoNum type="romanLcPeriod"/>
            </a:pPr>
            <a:r>
              <a:rPr lang="en-US" altLang="en-US" smtClean="0"/>
              <a:t>Direct recruiting costs</a:t>
            </a:r>
          </a:p>
          <a:p>
            <a:pPr marL="660400" indent="-660400" eaLnBrk="1" hangingPunct="1">
              <a:lnSpc>
                <a:spcPct val="90000"/>
              </a:lnSpc>
              <a:buFontTx/>
              <a:buAutoNum type="romanLcPeriod"/>
            </a:pPr>
            <a:r>
              <a:rPr lang="en-US" altLang="en-US" smtClean="0"/>
              <a:t>Indirect recruiting cost</a:t>
            </a:r>
          </a:p>
          <a:p>
            <a:pPr marL="660400" indent="-660400" eaLnBrk="1" hangingPunct="1">
              <a:lnSpc>
                <a:spcPct val="90000"/>
              </a:lnSpc>
              <a:buFontTx/>
              <a:buAutoNum type="romanLcPeriod"/>
            </a:pPr>
            <a:r>
              <a:rPr lang="en-US" altLang="en-US" smtClean="0"/>
              <a:t>Budget associated with strategies for attracting employees</a:t>
            </a:r>
          </a:p>
        </p:txBody>
      </p:sp>
    </p:spTree>
  </p:cSld>
  <p:clrMapOvr>
    <a:masterClrMapping/>
  </p:clrMapOvr>
  <p:transition>
    <p:wipe dir="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3600" smtClean="0"/>
              <a:t>Common Alternative Staffing Options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4648200"/>
          </a:xfrm>
          <a:noFill/>
        </p:spPr>
        <p:txBody>
          <a:bodyPr lIns="92075" tIns="46038" rIns="92075" bIns="46038"/>
          <a:lstStyle/>
          <a:p>
            <a:pPr eaLnBrk="1" hangingPunct="1">
              <a:buFontTx/>
              <a:buNone/>
            </a:pPr>
            <a:r>
              <a:rPr lang="en-US" altLang="en-US" sz="2800" u="sng" smtClean="0">
                <a:solidFill>
                  <a:srgbClr val="663300"/>
                </a:solidFill>
              </a:rPr>
              <a:t>Part-Time Employees</a:t>
            </a:r>
          </a:p>
          <a:p>
            <a:pPr eaLnBrk="1" hangingPunct="1"/>
            <a:r>
              <a:rPr lang="en-US" altLang="en-US" sz="2800" smtClean="0"/>
              <a:t>Workers who work less than 40 hours a week are considered part-time employees.  </a:t>
            </a:r>
          </a:p>
          <a:p>
            <a:pPr eaLnBrk="1" hangingPunct="1"/>
            <a:r>
              <a:rPr lang="en-US" altLang="en-US" sz="2800" smtClean="0"/>
              <a:t>They can be on the organization’s payroll or assigned via a temporary agency.  </a:t>
            </a:r>
          </a:p>
          <a:p>
            <a:pPr eaLnBrk="1" hangingPunct="1"/>
            <a:r>
              <a:rPr lang="en-US" altLang="en-US" sz="2800" smtClean="0"/>
              <a:t>Frequently, these individuals will receive limited, if any, benefits.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962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3600" smtClean="0"/>
              <a:t>Common Alternative Staffing Options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648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u="sng" smtClean="0">
                <a:solidFill>
                  <a:srgbClr val="663300"/>
                </a:solidFill>
              </a:rPr>
              <a:t>Employee Leasing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 company transfers some employees to a leasing firm or Professional Employer Organization (PEO).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Leasing firm then leases back the workers to perform the same jobs which they did for the client company.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Leasing firm is now responsible for cost and work that are associated with the typical HR functions, such as payroll, benefits, and record keeping.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3600" smtClean="0"/>
              <a:t>Common Alternative Staffing Options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4648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u="sng" smtClean="0">
                <a:solidFill>
                  <a:srgbClr val="663300"/>
                </a:solidFill>
              </a:rPr>
              <a:t>Temp-to-Lease Programs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 firm contracts with a temporary staffing agency to provide temporary workers.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After temporary employees satisfactorily complete a probationary employment period, they are transferred to a leasing agency, with which client company also has contracted.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Like a promotion for the workers, as their jobs become “permanent,” they are now eligible for all benefits that are offered by the PEO.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962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3600" smtClean="0"/>
              <a:t>Common Alternative Staffing Options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648200"/>
          </a:xfrm>
          <a:noFill/>
        </p:spPr>
        <p:txBody>
          <a:bodyPr lIns="92075" tIns="46038" rIns="92075" bIns="46038"/>
          <a:lstStyle/>
          <a:p>
            <a:pPr eaLnBrk="1" hangingPunct="1">
              <a:buFontTx/>
              <a:buNone/>
            </a:pPr>
            <a:r>
              <a:rPr lang="en-US" altLang="en-US" sz="2800" u="sng" smtClean="0">
                <a:solidFill>
                  <a:srgbClr val="663300"/>
                </a:solidFill>
              </a:rPr>
              <a:t>Independent Contractors</a:t>
            </a:r>
          </a:p>
          <a:p>
            <a:pPr eaLnBrk="1" hangingPunct="1"/>
            <a:r>
              <a:rPr lang="en-US" altLang="en-US" sz="2800" smtClean="0"/>
              <a:t>Independent contractors are self-employed individuals who market a specific skill they possess to a variety of companies.</a:t>
            </a:r>
          </a:p>
          <a:p>
            <a:pPr eaLnBrk="1" hangingPunct="1"/>
            <a:r>
              <a:rPr lang="en-US" altLang="en-US" sz="2800" smtClean="0"/>
              <a:t>A company hires them for a specific project or contract.  </a:t>
            </a:r>
          </a:p>
          <a:p>
            <a:pPr eaLnBrk="1" hangingPunct="1"/>
            <a:r>
              <a:rPr lang="en-US" altLang="en-US" sz="2800" smtClean="0"/>
              <a:t>Usually, payment is based on the time and effort that the individual expends on the project, and frequently, expenses are reimbursed.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962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3600" smtClean="0"/>
              <a:t>Common Alternative Staffing Options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648200"/>
          </a:xfrm>
          <a:noFill/>
        </p:spPr>
        <p:txBody>
          <a:bodyPr lIns="92075" tIns="46038" rIns="92075" bIns="46038"/>
          <a:lstStyle/>
          <a:p>
            <a:pPr eaLnBrk="1" hangingPunct="1">
              <a:buFontTx/>
              <a:buNone/>
            </a:pPr>
            <a:r>
              <a:rPr lang="en-US" altLang="en-US" sz="2800" u="sng" smtClean="0">
                <a:solidFill>
                  <a:srgbClr val="663300"/>
                </a:solidFill>
              </a:rPr>
              <a:t>Outsourcing Services</a:t>
            </a:r>
          </a:p>
          <a:p>
            <a:pPr eaLnBrk="1" hangingPunct="1"/>
            <a:r>
              <a:rPr lang="en-US" altLang="en-US" sz="2800" smtClean="0"/>
              <a:t>An independent company, with expertise in a specific area, contracts with a firm to take full responsibility for that specific function in the organization.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The Selection Process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2133600" y="1371600"/>
            <a:ext cx="47244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000080"/>
                </a:solidFill>
                <a:latin typeface="Times New Roman" pitchFamily="18" charset="0"/>
              </a:rPr>
              <a:t>Application Blanks and Resumes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3505200" y="2133600"/>
            <a:ext cx="16764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000080"/>
                </a:solidFill>
                <a:latin typeface="Times New Roman" pitchFamily="18" charset="0"/>
              </a:rPr>
              <a:t>Testing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3276600" y="2895600"/>
            <a:ext cx="20574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000080"/>
                </a:solidFill>
                <a:latin typeface="Times New Roman" pitchFamily="18" charset="0"/>
              </a:rPr>
              <a:t>Interviews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2895600" y="3657600"/>
            <a:ext cx="28194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000080"/>
                </a:solidFill>
                <a:latin typeface="Times New Roman" pitchFamily="18" charset="0"/>
              </a:rPr>
              <a:t>Reference Checks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3505200" y="4419600"/>
            <a:ext cx="16764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000080"/>
                </a:solidFill>
                <a:latin typeface="Times New Roman" pitchFamily="18" charset="0"/>
              </a:rPr>
              <a:t>Job Offer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2743200" y="5181600"/>
            <a:ext cx="32766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000080"/>
                </a:solidFill>
                <a:latin typeface="Times New Roman" pitchFamily="18" charset="0"/>
              </a:rPr>
              <a:t>Physical Examination</a:t>
            </a: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2895600" y="5943600"/>
            <a:ext cx="3048000" cy="457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000080"/>
                </a:solidFill>
                <a:latin typeface="Times New Roman" pitchFamily="18" charset="0"/>
              </a:rPr>
              <a:t>Hire New Employee</a:t>
            </a:r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4343400" y="1830388"/>
            <a:ext cx="0" cy="3032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4343400" y="2668588"/>
            <a:ext cx="0" cy="3032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4343400" y="3430588"/>
            <a:ext cx="0" cy="3032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>
            <a:off x="4343400" y="4192588"/>
            <a:ext cx="0" cy="3032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>
            <a:off x="4343400" y="4878388"/>
            <a:ext cx="0" cy="3032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>
            <a:off x="4343400" y="5716588"/>
            <a:ext cx="0" cy="3032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animBg="1" autoUpdateAnimBg="0"/>
      <p:bldP spid="70660" grpId="0" animBg="1" autoUpdateAnimBg="0"/>
      <p:bldP spid="70661" grpId="0" animBg="1" autoUpdateAnimBg="0"/>
      <p:bldP spid="70662" grpId="0" animBg="1" autoUpdateAnimBg="0"/>
      <p:bldP spid="70663" grpId="0" animBg="1" autoUpdateAnimBg="0"/>
      <p:bldP spid="70664" grpId="0" animBg="1" autoUpdateAnimBg="0"/>
      <p:bldP spid="70665" grpId="0" animBg="1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Application blanks &amp; resumes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Items covered in application blanks:</a:t>
            </a:r>
          </a:p>
          <a:p>
            <a:pPr eaLnBrk="1" hangingPunct="1"/>
            <a:r>
              <a:rPr lang="en-US" altLang="en-US" smtClean="0"/>
              <a:t>General biographical information</a:t>
            </a:r>
          </a:p>
          <a:p>
            <a:pPr eaLnBrk="1" hangingPunct="1"/>
            <a:r>
              <a:rPr lang="en-US" altLang="en-US" smtClean="0"/>
              <a:t>Extensive employment history</a:t>
            </a:r>
          </a:p>
          <a:p>
            <a:pPr eaLnBrk="1" hangingPunct="1"/>
            <a:r>
              <a:rPr lang="en-US" altLang="en-US" smtClean="0"/>
              <a:t>Personal references</a:t>
            </a:r>
          </a:p>
          <a:p>
            <a:pPr eaLnBrk="1" hangingPunct="1"/>
            <a:r>
              <a:rPr lang="en-US" altLang="en-US" smtClean="0"/>
              <a:t>Applicants signature</a:t>
            </a:r>
          </a:p>
        </p:txBody>
      </p:sp>
    </p:spTree>
  </p:cSld>
  <p:clrMapOvr>
    <a:masterClrMapping/>
  </p:clrMapOvr>
  <p:transition>
    <p:wipe dir="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Negligent hiring</a:t>
            </a:r>
            <a:br>
              <a:rPr lang="en-US" altLang="en-US" sz="4000" smtClean="0"/>
            </a:br>
            <a:endParaRPr lang="en-US" altLang="en-US" sz="4000" smtClean="0"/>
          </a:p>
        </p:txBody>
      </p:sp>
      <p:sp>
        <p:nvSpPr>
          <p:cNvPr id="67587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finding that an employer is responsible for using poor selection procedures after an employee inflicts harm on a customer or other third party.</a:t>
            </a:r>
          </a:p>
        </p:txBody>
      </p:sp>
    </p:spTree>
  </p:cSld>
  <p:clrMapOvr>
    <a:masterClrMapping/>
  </p:clrMapOvr>
  <p:transition>
    <p:wipe dir="d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cs typeface="Times New Roman" pitchFamily="18" charset="0"/>
              </a:rPr>
              <a:t>The Selection Process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6423025" cy="4114800"/>
          </a:xfrm>
        </p:spPr>
        <p:txBody>
          <a:bodyPr/>
          <a:lstStyle/>
          <a:p>
            <a:pPr eaLnBrk="1" hangingPunct="1"/>
            <a:r>
              <a:rPr lang="en-US" altLang="en-US" b="0" smtClean="0">
                <a:solidFill>
                  <a:srgbClr val="000000"/>
                </a:solidFill>
                <a:cs typeface="Arial" charset="0"/>
              </a:rPr>
              <a:t>Weighted application forms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>
                <a:solidFill>
                  <a:srgbClr val="000000"/>
                </a:solidFill>
                <a:cs typeface="Arial" charset="0"/>
              </a:rPr>
              <a:t>Individual items of information are validated against performance and turnover measures and given appropriate weights.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>
                <a:cs typeface="Times New Roman" pitchFamily="18" charset="0"/>
              </a:rPr>
              <a:t>Data must be collected for each job to determine how well a particular item (e.g., years of schooling, tenure on last job) predicts success on target job.</a:t>
            </a:r>
            <a:r>
              <a:rPr lang="en-US" altLang="en-US" smtClean="0"/>
              <a:t> </a:t>
            </a:r>
          </a:p>
        </p:txBody>
      </p:sp>
      <p:pic>
        <p:nvPicPr>
          <p:cNvPr id="68612" name="Picture 4" descr="BD0501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5363" y="4876800"/>
            <a:ext cx="179863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Step :2 Testing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Selection testing is a means of obtaining </a:t>
            </a:r>
            <a:r>
              <a:rPr lang="en-US" altLang="en-US" sz="4400" smtClean="0">
                <a:solidFill>
                  <a:schemeClr val="accent2"/>
                </a:solidFill>
              </a:rPr>
              <a:t>standardized information</a:t>
            </a:r>
            <a:r>
              <a:rPr lang="en-US" altLang="en-US" smtClean="0"/>
              <a:t> from potential employees.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Standardization means the selection tests contains the same contents for each applicant and is administered &amp; scored the same way for everyone.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Selection tests must be reliable &amp; valid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Direct recruiting costs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Advertising cost</a:t>
            </a:r>
          </a:p>
          <a:p>
            <a:pPr eaLnBrk="1" hangingPunct="1"/>
            <a:r>
              <a:rPr lang="en-US" altLang="en-US" smtClean="0"/>
              <a:t>Promotional material</a:t>
            </a:r>
          </a:p>
          <a:p>
            <a:pPr eaLnBrk="1" hangingPunct="1"/>
            <a:r>
              <a:rPr lang="en-US" altLang="en-US" smtClean="0"/>
              <a:t>Referral bonuses</a:t>
            </a:r>
          </a:p>
          <a:p>
            <a:pPr eaLnBrk="1" hangingPunct="1"/>
            <a:r>
              <a:rPr lang="en-US" altLang="en-US" smtClean="0"/>
              <a:t>Relocation expenses</a:t>
            </a:r>
          </a:p>
          <a:p>
            <a:pPr eaLnBrk="1" hangingPunct="1"/>
            <a:r>
              <a:rPr lang="en-US" altLang="en-US" smtClean="0"/>
              <a:t>Sign on bonuses</a:t>
            </a:r>
          </a:p>
          <a:p>
            <a:pPr eaLnBrk="1" hangingPunct="1"/>
            <a:r>
              <a:rPr lang="en-US" altLang="en-US" smtClean="0"/>
              <a:t>Background checks</a:t>
            </a:r>
          </a:p>
          <a:p>
            <a:pPr eaLnBrk="1" hangingPunct="1"/>
            <a:r>
              <a:rPr lang="en-US" altLang="en-US" smtClean="0"/>
              <a:t>Costs associated with selection tests</a:t>
            </a:r>
          </a:p>
        </p:txBody>
      </p:sp>
    </p:spTree>
  </p:cSld>
  <p:clrMapOvr>
    <a:masterClrMapping/>
  </p:clrMapOvr>
  <p:transition>
    <p:wipe dir="d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Reliability &amp; Validity in Testing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Reliability in testing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Proof that a selection method consistently produces a similar score.</a:t>
            </a:r>
          </a:p>
          <a:p>
            <a:pPr eaLnBrk="1" hangingPunct="1"/>
            <a:r>
              <a:rPr lang="en-US" altLang="en-US" smtClean="0"/>
              <a:t>Validity in testing 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 A test is valid if it measures what it purports to measure</a:t>
            </a:r>
          </a:p>
        </p:txBody>
      </p:sp>
    </p:spTree>
  </p:cSld>
  <p:clrMapOvr>
    <a:masterClrMapping/>
  </p:clrMapOvr>
  <p:transition>
    <p:wipe dir="d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selection tests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Mental ability test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Work samples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Trainability tests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Personality &amp; General test inventories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Honesty tests</a:t>
            </a:r>
          </a:p>
          <a:p>
            <a:pPr marL="609600" indent="-609600" eaLnBrk="1" hangingPunct="1"/>
            <a:endParaRPr lang="en-US" altLang="en-US" smtClean="0"/>
          </a:p>
        </p:txBody>
      </p:sp>
    </p:spTree>
  </p:cSld>
  <p:clrMapOvr>
    <a:masterClrMapping/>
  </p:clrMapOvr>
  <p:transition>
    <p:wipe dir="d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1. Mental Ability Tests/Paper Pencil tests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 eaLnBrk="1" hangingPunct="1"/>
            <a:r>
              <a:rPr lang="en-US" altLang="en-US" smtClean="0"/>
              <a:t>These tests examine traits such as:</a:t>
            </a:r>
          </a:p>
          <a:p>
            <a:pPr marL="660400" indent="-660400" eaLnBrk="1" hangingPunct="1">
              <a:buFontTx/>
              <a:buAutoNum type="romanLcPeriod"/>
            </a:pPr>
            <a:r>
              <a:rPr lang="en-US" altLang="en-US" smtClean="0"/>
              <a:t>General intelligence</a:t>
            </a:r>
          </a:p>
          <a:p>
            <a:pPr marL="660400" indent="-660400" eaLnBrk="1" hangingPunct="1">
              <a:buFontTx/>
              <a:buAutoNum type="romanLcPeriod"/>
            </a:pPr>
            <a:r>
              <a:rPr lang="en-US" altLang="en-US" smtClean="0"/>
              <a:t>Understanding of spatial relationships</a:t>
            </a:r>
          </a:p>
          <a:p>
            <a:pPr marL="660400" indent="-660400" eaLnBrk="1" hangingPunct="1">
              <a:buFontTx/>
              <a:buAutoNum type="romanLcPeriod"/>
            </a:pPr>
            <a:r>
              <a:rPr lang="en-US" altLang="en-US" smtClean="0"/>
              <a:t>Numerical skills</a:t>
            </a:r>
          </a:p>
          <a:p>
            <a:pPr marL="660400" indent="-660400" eaLnBrk="1" hangingPunct="1">
              <a:buFontTx/>
              <a:buAutoNum type="romanLcPeriod"/>
            </a:pPr>
            <a:r>
              <a:rPr lang="en-US" altLang="en-US" smtClean="0"/>
              <a:t>Reasoning</a:t>
            </a:r>
          </a:p>
          <a:p>
            <a:pPr marL="660400" indent="-660400" eaLnBrk="1" hangingPunct="1">
              <a:buFontTx/>
              <a:buAutoNum type="romanLcPeriod"/>
            </a:pPr>
            <a:r>
              <a:rPr lang="en-US" altLang="en-US" smtClean="0"/>
              <a:t>Comprehension </a:t>
            </a:r>
          </a:p>
        </p:txBody>
      </p:sp>
    </p:spTree>
  </p:cSld>
  <p:clrMapOvr>
    <a:masterClrMapping/>
  </p:clrMapOvr>
  <p:transition>
    <p:wipe dir="d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Wonderlic personnel test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It’s a timed test in which applicants are given 12 minutes to complete up to 50 questions. These questions cover areas such as:</a:t>
            </a:r>
          </a:p>
          <a:p>
            <a:pPr eaLnBrk="1" hangingPunct="1"/>
            <a:r>
              <a:rPr lang="en-US" altLang="en-US" smtClean="0"/>
              <a:t>Numerical calculations</a:t>
            </a:r>
          </a:p>
          <a:p>
            <a:pPr eaLnBrk="1" hangingPunct="1"/>
            <a:r>
              <a:rPr lang="en-US" altLang="en-US" smtClean="0"/>
              <a:t>Analogies</a:t>
            </a:r>
          </a:p>
          <a:p>
            <a:pPr eaLnBrk="1" hangingPunct="1"/>
            <a:r>
              <a:rPr lang="en-US" altLang="en-US" smtClean="0"/>
              <a:t>Spatial relationships</a:t>
            </a:r>
          </a:p>
        </p:txBody>
      </p:sp>
    </p:spTree>
  </p:cSld>
  <p:clrMapOvr>
    <a:masterClrMapping/>
  </p:clrMapOvr>
  <p:transition>
    <p:wipe dir="d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2. Work Samples/Performance Tests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 eaLnBrk="1" hangingPunct="1"/>
            <a:r>
              <a:rPr lang="en-US" altLang="en-US" smtClean="0"/>
              <a:t>Work sample tests measure the ability to do something rather than the ability to know something.</a:t>
            </a:r>
          </a:p>
          <a:p>
            <a:pPr marL="660400" indent="-660400" eaLnBrk="1" hangingPunct="1"/>
            <a:r>
              <a:rPr lang="en-US" altLang="en-US" smtClean="0"/>
              <a:t>These tests measure:</a:t>
            </a:r>
          </a:p>
          <a:p>
            <a:pPr marL="660400" indent="-660400" eaLnBrk="1" hangingPunct="1">
              <a:buFontTx/>
              <a:buAutoNum type="romanLcPeriod"/>
            </a:pPr>
            <a:r>
              <a:rPr lang="en-US" altLang="en-US" smtClean="0"/>
              <a:t>Motor skills</a:t>
            </a:r>
          </a:p>
          <a:p>
            <a:pPr marL="660400" indent="-660400" eaLnBrk="1" hangingPunct="1">
              <a:buFontTx/>
              <a:buAutoNum type="romanLcPeriod"/>
            </a:pPr>
            <a:r>
              <a:rPr lang="en-US" altLang="en-US" smtClean="0"/>
              <a:t>Verbal skills</a:t>
            </a:r>
          </a:p>
          <a:p>
            <a:pPr marL="660400" indent="-660400" eaLnBrk="1" hangingPunct="1"/>
            <a:endParaRPr lang="en-US" altLang="en-US" smtClean="0"/>
          </a:p>
        </p:txBody>
      </p:sp>
    </p:spTree>
  </p:cSld>
  <p:clrMapOvr>
    <a:masterClrMapping/>
  </p:clrMapOvr>
  <p:transition>
    <p:wipe dir="d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Clr>
                <a:schemeClr val="accent2"/>
              </a:buClr>
              <a:buFontTx/>
              <a:buAutoNum type="arabicPeriod"/>
            </a:pPr>
            <a:r>
              <a:rPr lang="en-US" altLang="en-US" sz="4400" smtClean="0">
                <a:solidFill>
                  <a:schemeClr val="accent2"/>
                </a:solidFill>
              </a:rPr>
              <a:t>Motor skills</a:t>
            </a:r>
          </a:p>
          <a:p>
            <a:pPr marL="609600" indent="-609600" eaLnBrk="1" hangingPunct="1"/>
            <a:r>
              <a:rPr lang="en-US" altLang="en-US" smtClean="0"/>
              <a:t>It include physically manipulating various types of job related equipment</a:t>
            </a:r>
          </a:p>
          <a:p>
            <a:pPr marL="609600" indent="-609600" eaLnBrk="1" hangingPunct="1">
              <a:buClr>
                <a:schemeClr val="accent2"/>
              </a:buClr>
              <a:buFontTx/>
              <a:buAutoNum type="arabicPeriod" startAt="2"/>
            </a:pPr>
            <a:r>
              <a:rPr lang="en-US" altLang="en-US" sz="4400" smtClean="0">
                <a:solidFill>
                  <a:schemeClr val="accent2"/>
                </a:solidFill>
              </a:rPr>
              <a:t>Verbal Skills</a:t>
            </a:r>
          </a:p>
          <a:p>
            <a:pPr marL="609600" indent="-609600" eaLnBrk="1" hangingPunct="1"/>
            <a:r>
              <a:rPr lang="en-US" altLang="en-US" smtClean="0"/>
              <a:t>It include problem-solving and language skills.</a:t>
            </a:r>
          </a:p>
        </p:txBody>
      </p:sp>
    </p:spTree>
  </p:cSld>
  <p:clrMapOvr>
    <a:masterClrMapping/>
  </p:clrMapOvr>
  <p:transition>
    <p:wipe dir="d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Tip to use work samples tests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400" smtClean="0"/>
              <a:t>  Use the results of job analysis &amp; identify the tasks which are critical while doing any job in an organization.</a:t>
            </a:r>
          </a:p>
        </p:txBody>
      </p:sp>
    </p:spTree>
  </p:cSld>
  <p:clrMapOvr>
    <a:masterClrMapping/>
  </p:clrMapOvr>
  <p:transition>
    <p:wipe dir="d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3. Trainability tests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 eaLnBrk="1" hangingPunct="1"/>
            <a:r>
              <a:rPr lang="en-US" altLang="en-US" smtClean="0"/>
              <a:t>These tests are used in these jobs where training is necessary because of:</a:t>
            </a:r>
          </a:p>
          <a:p>
            <a:pPr marL="660400" indent="-660400" eaLnBrk="1" hangingPunct="1">
              <a:buFontTx/>
              <a:buAutoNum type="romanLcPeriod"/>
            </a:pPr>
            <a:r>
              <a:rPr lang="en-US" altLang="en-US" smtClean="0"/>
              <a:t>The skill level of job applicants</a:t>
            </a:r>
          </a:p>
          <a:p>
            <a:pPr marL="660400" indent="-660400" eaLnBrk="1" hangingPunct="1">
              <a:buFontTx/>
              <a:buAutoNum type="romanLcPeriod"/>
            </a:pPr>
            <a:r>
              <a:rPr lang="en-US" altLang="en-US" smtClean="0"/>
              <a:t>The changing nature of jobs</a:t>
            </a:r>
          </a:p>
          <a:p>
            <a:pPr marL="660400" indent="-660400" eaLnBrk="1" hangingPunct="1"/>
            <a:endParaRPr lang="en-US" altLang="en-US" smtClean="0"/>
          </a:p>
        </p:txBody>
      </p:sp>
    </p:spTree>
  </p:cSld>
  <p:clrMapOvr>
    <a:masterClrMapping/>
  </p:clrMapOvr>
  <p:transition>
    <p:wipe dir="d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of Trainability tests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1600200" y="1447800"/>
            <a:ext cx="5867400" cy="762000"/>
          </a:xfrm>
          <a:prstGeom prst="rect">
            <a:avLst/>
          </a:prstGeom>
          <a:solidFill>
            <a:schemeClr val="hlink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000">
                <a:solidFill>
                  <a:srgbClr val="FFFFFF"/>
                </a:solidFill>
              </a:rPr>
              <a:t>The trainer demonstrates how</a:t>
            </a:r>
          </a:p>
          <a:p>
            <a:pPr algn="ctr" eaLnBrk="1" hangingPunct="1"/>
            <a:r>
              <a:rPr lang="en-US" altLang="en-US" sz="2000">
                <a:solidFill>
                  <a:srgbClr val="FFFFFF"/>
                </a:solidFill>
              </a:rPr>
              <a:t> to perform particular task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1676400" y="2590800"/>
            <a:ext cx="5867400" cy="990600"/>
          </a:xfrm>
          <a:prstGeom prst="rect">
            <a:avLst/>
          </a:prstGeom>
          <a:solidFill>
            <a:schemeClr val="hlink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000">
                <a:solidFill>
                  <a:srgbClr val="FFFFFF"/>
                </a:solidFill>
              </a:rPr>
              <a:t>Job applicant is then asked to </a:t>
            </a:r>
          </a:p>
          <a:p>
            <a:pPr algn="ctr" eaLnBrk="1" hangingPunct="1"/>
            <a:r>
              <a:rPr lang="en-US" altLang="en-US" sz="2000">
                <a:solidFill>
                  <a:srgbClr val="FFFFFF"/>
                </a:solidFill>
              </a:rPr>
              <a:t>perform that particular task</a:t>
            </a:r>
          </a:p>
          <a:p>
            <a:pPr algn="ctr" eaLnBrk="1" hangingPunct="1"/>
            <a:r>
              <a:rPr lang="en-US" altLang="en-US" sz="2000">
                <a:solidFill>
                  <a:srgbClr val="FFFFFF"/>
                </a:solidFill>
              </a:rPr>
              <a:t>while trainer helps/coaches him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1676400" y="3962400"/>
            <a:ext cx="5867400" cy="762000"/>
          </a:xfrm>
          <a:prstGeom prst="rect">
            <a:avLst/>
          </a:prstGeom>
          <a:solidFill>
            <a:schemeClr val="hlink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000">
                <a:solidFill>
                  <a:srgbClr val="FFFFFF"/>
                </a:solidFill>
              </a:rPr>
              <a:t>Finally the candidate is expected to </a:t>
            </a:r>
          </a:p>
          <a:p>
            <a:pPr algn="ctr" eaLnBrk="1" hangingPunct="1"/>
            <a:r>
              <a:rPr lang="en-US" altLang="en-US" sz="2000">
                <a:solidFill>
                  <a:srgbClr val="FFFFFF"/>
                </a:solidFill>
              </a:rPr>
              <a:t>perform the task independently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1752600" y="5029200"/>
            <a:ext cx="5791200" cy="1447800"/>
          </a:xfrm>
          <a:prstGeom prst="rect">
            <a:avLst/>
          </a:prstGeom>
          <a:solidFill>
            <a:schemeClr val="hlink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2000">
                <a:solidFill>
                  <a:srgbClr val="FFFFFF"/>
                </a:solidFill>
              </a:rPr>
              <a:t>The trainer carefully monitors the performance, </a:t>
            </a:r>
          </a:p>
          <a:p>
            <a:pPr algn="ctr" eaLnBrk="1" hangingPunct="1"/>
            <a:r>
              <a:rPr lang="en-US" altLang="en-US" sz="2000">
                <a:solidFill>
                  <a:srgbClr val="FFFFFF"/>
                </a:solidFill>
              </a:rPr>
              <a:t>recording the errors and determine </a:t>
            </a:r>
          </a:p>
          <a:p>
            <a:pPr algn="ctr" eaLnBrk="1" hangingPunct="1"/>
            <a:r>
              <a:rPr lang="en-US" altLang="en-US" sz="2000">
                <a:solidFill>
                  <a:srgbClr val="FFFFFF"/>
                </a:solidFill>
              </a:rPr>
              <a:t>the trainability of the job applicant</a:t>
            </a:r>
          </a:p>
          <a:p>
            <a:pPr algn="ctr" eaLnBrk="1" hangingPunct="1"/>
            <a:endParaRPr lang="en-US" altLang="en-US" sz="2000">
              <a:solidFill>
                <a:srgbClr val="FFFFFF"/>
              </a:solidFill>
            </a:endParaRPr>
          </a:p>
        </p:txBody>
      </p:sp>
      <p:sp>
        <p:nvSpPr>
          <p:cNvPr id="78855" name="AutoShape 7"/>
          <p:cNvSpPr>
            <a:spLocks noChangeArrowheads="1"/>
          </p:cNvSpPr>
          <p:nvPr/>
        </p:nvSpPr>
        <p:spPr bwMode="auto">
          <a:xfrm>
            <a:off x="4572000" y="2209800"/>
            <a:ext cx="76200" cy="3048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2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8856" name="AutoShape 8"/>
          <p:cNvSpPr>
            <a:spLocks noChangeArrowheads="1"/>
          </p:cNvSpPr>
          <p:nvPr/>
        </p:nvSpPr>
        <p:spPr bwMode="auto">
          <a:xfrm>
            <a:off x="4572000" y="3581400"/>
            <a:ext cx="76200" cy="3048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2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78857" name="AutoShape 9"/>
          <p:cNvSpPr>
            <a:spLocks noChangeArrowheads="1"/>
          </p:cNvSpPr>
          <p:nvPr/>
        </p:nvSpPr>
        <p:spPr bwMode="auto">
          <a:xfrm>
            <a:off x="4572000" y="4724400"/>
            <a:ext cx="76200" cy="3048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2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  <p:transition>
    <p:wipe dir="d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4. Personality and General Interest Inventories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These type of tests have no correct or incorrect answers.</a:t>
            </a:r>
          </a:p>
          <a:p>
            <a:pPr eaLnBrk="1" hangingPunct="1"/>
            <a:r>
              <a:rPr lang="en-US" altLang="en-US" smtClean="0"/>
              <a:t>These tests are used to measure an individual’s work &amp; career orientations.</a:t>
            </a:r>
          </a:p>
          <a:p>
            <a:pPr eaLnBrk="1" hangingPunct="1"/>
            <a:r>
              <a:rPr lang="en-US" altLang="en-US" smtClean="0"/>
              <a:t>Example of  Personality and General Interest Inventories is </a:t>
            </a:r>
            <a:r>
              <a:rPr lang="en-US" altLang="en-US" sz="4400" smtClean="0">
                <a:solidFill>
                  <a:schemeClr val="accent2"/>
                </a:solidFill>
              </a:rPr>
              <a:t>Big 5</a:t>
            </a: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Indirect costs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Wages of employees who recruit</a:t>
            </a:r>
          </a:p>
          <a:p>
            <a:pPr eaLnBrk="1" hangingPunct="1"/>
            <a:r>
              <a:rPr lang="en-US" altLang="en-US" smtClean="0"/>
              <a:t>Recruitment process paper work</a:t>
            </a:r>
          </a:p>
          <a:p>
            <a:pPr eaLnBrk="1" hangingPunct="1"/>
            <a:r>
              <a:rPr lang="en-US" altLang="en-US" smtClean="0"/>
              <a:t>Interview costs</a:t>
            </a:r>
          </a:p>
          <a:p>
            <a:pPr eaLnBrk="1" hangingPunct="1"/>
            <a:r>
              <a:rPr lang="en-US" altLang="en-US" smtClean="0"/>
              <a:t>Wages of support staff</a:t>
            </a:r>
          </a:p>
        </p:txBody>
      </p:sp>
    </p:spTree>
  </p:cSld>
  <p:clrMapOvr>
    <a:masterClrMapping/>
  </p:clrMapOvr>
  <p:transition>
    <p:wipe dir="d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Big 5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 smtClean="0"/>
              <a:t>Big 5 test covers 5 personality characteristics such as:</a:t>
            </a:r>
          </a:p>
          <a:p>
            <a:pPr marL="533400" indent="-533400" eaLnBrk="1" hangingPunct="1">
              <a:lnSpc>
                <a:spcPct val="90000"/>
              </a:lnSpc>
              <a:buClr>
                <a:schemeClr val="accent2"/>
              </a:buClr>
              <a:buFontTx/>
              <a:buAutoNum type="arabicPeriod"/>
            </a:pPr>
            <a:r>
              <a:rPr lang="en-US" altLang="en-US" sz="2800" smtClean="0">
                <a:solidFill>
                  <a:schemeClr val="accent2"/>
                </a:solidFill>
              </a:rPr>
              <a:t>Emotional stability</a:t>
            </a:r>
            <a:r>
              <a:rPr lang="en-US" altLang="en-US" sz="2800" smtClean="0"/>
              <a:t> ( being calm, optimistic)</a:t>
            </a:r>
          </a:p>
          <a:p>
            <a:pPr marL="533400" indent="-533400" eaLnBrk="1" hangingPunct="1">
              <a:lnSpc>
                <a:spcPct val="90000"/>
              </a:lnSpc>
              <a:buClr>
                <a:schemeClr val="accent2"/>
              </a:buClr>
              <a:buFontTx/>
              <a:buAutoNum type="arabicPeriod"/>
            </a:pPr>
            <a:r>
              <a:rPr lang="en-US" altLang="en-US" sz="2800" smtClean="0">
                <a:solidFill>
                  <a:schemeClr val="accent2"/>
                </a:solidFill>
              </a:rPr>
              <a:t>Extraversion</a:t>
            </a:r>
            <a:r>
              <a:rPr lang="en-US" altLang="en-US" sz="2800" smtClean="0"/>
              <a:t> ( being social, talkative)</a:t>
            </a:r>
          </a:p>
          <a:p>
            <a:pPr marL="533400" indent="-533400" eaLnBrk="1" hangingPunct="1">
              <a:lnSpc>
                <a:spcPct val="90000"/>
              </a:lnSpc>
              <a:buClr>
                <a:schemeClr val="accent2"/>
              </a:buClr>
              <a:buFontTx/>
              <a:buAutoNum type="arabicPeriod"/>
            </a:pPr>
            <a:r>
              <a:rPr lang="en-US" altLang="en-US" sz="2800" smtClean="0">
                <a:solidFill>
                  <a:schemeClr val="accent2"/>
                </a:solidFill>
              </a:rPr>
              <a:t>Openness to experience</a:t>
            </a:r>
            <a:r>
              <a:rPr lang="en-US" altLang="en-US" sz="2800" smtClean="0"/>
              <a:t> (being imaginative, curious)</a:t>
            </a:r>
          </a:p>
          <a:p>
            <a:pPr marL="533400" indent="-533400" eaLnBrk="1" hangingPunct="1">
              <a:lnSpc>
                <a:spcPct val="90000"/>
              </a:lnSpc>
              <a:buClr>
                <a:schemeClr val="accent2"/>
              </a:buClr>
              <a:buFontTx/>
              <a:buAutoNum type="arabicPeriod"/>
            </a:pPr>
            <a:r>
              <a:rPr lang="en-US" altLang="en-US" sz="2800" smtClean="0">
                <a:solidFill>
                  <a:schemeClr val="accent2"/>
                </a:solidFill>
              </a:rPr>
              <a:t>Agreeableness</a:t>
            </a:r>
            <a:r>
              <a:rPr lang="en-US" altLang="en-US" sz="2800" smtClean="0"/>
              <a:t> (being trusting, sympathetic)</a:t>
            </a:r>
          </a:p>
          <a:p>
            <a:pPr marL="533400" indent="-533400" eaLnBrk="1" hangingPunct="1">
              <a:lnSpc>
                <a:spcPct val="90000"/>
              </a:lnSpc>
              <a:buClr>
                <a:schemeClr val="accent2"/>
              </a:buClr>
              <a:buFontTx/>
              <a:buAutoNum type="arabicPeriod"/>
            </a:pPr>
            <a:r>
              <a:rPr lang="en-US" altLang="en-US" sz="2800" smtClean="0">
                <a:solidFill>
                  <a:schemeClr val="accent2"/>
                </a:solidFill>
              </a:rPr>
              <a:t>Conscientiousness</a:t>
            </a:r>
            <a:r>
              <a:rPr lang="en-US" altLang="en-US" sz="2800" smtClean="0"/>
              <a:t> ( being dependable, determined)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altLang="en-US" sz="2800" smtClean="0"/>
          </a:p>
        </p:txBody>
      </p:sp>
    </p:spTree>
  </p:cSld>
  <p:clrMapOvr>
    <a:masterClrMapping/>
  </p:clrMapOvr>
  <p:transition>
    <p:wipe dir="d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Pros &amp; cons of Personality tests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These tests help HR professionals to determine individual characteristics that may not be obtained from resume.</a:t>
            </a:r>
          </a:p>
          <a:p>
            <a:pPr eaLnBrk="1" hangingPunct="1"/>
            <a:r>
              <a:rPr lang="en-US" altLang="en-US" smtClean="0"/>
              <a:t>These tests are criticized on the basis if they are legally challenged</a:t>
            </a:r>
          </a:p>
        </p:txBody>
      </p:sp>
    </p:spTree>
  </p:cSld>
  <p:clrMapOvr>
    <a:masterClrMapping/>
  </p:clrMapOvr>
  <p:transition>
    <p:wipe dir="d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5. Honesty Tests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Polygraph test</a:t>
            </a:r>
          </a:p>
          <a:p>
            <a:pPr eaLnBrk="1" hangingPunct="1"/>
            <a:r>
              <a:rPr lang="en-US" altLang="en-US" smtClean="0"/>
              <a:t>Paper &amp; pencil test</a:t>
            </a:r>
          </a:p>
        </p:txBody>
      </p:sp>
    </p:spTree>
  </p:cSld>
  <p:clrMapOvr>
    <a:masterClrMapping/>
  </p:clrMapOvr>
  <p:transition>
    <p:wipe dir="d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Step : 3 Interview </a:t>
            </a:r>
          </a:p>
        </p:txBody>
      </p:sp>
      <p:sp>
        <p:nvSpPr>
          <p:cNvPr id="839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000000"/>
                </a:solidFill>
                <a:cs typeface="Arial" charset="0"/>
              </a:rPr>
              <a:t>Interviews involve a face-to-face meeting with the candidate to probe areas not addressed by the application form or tests.  </a:t>
            </a:r>
          </a:p>
          <a:p>
            <a:pPr eaLnBrk="1" hangingPunct="1"/>
            <a:r>
              <a:rPr lang="en-US" altLang="en-US" sz="2800" smtClean="0">
                <a:solidFill>
                  <a:srgbClr val="000000"/>
                </a:solidFill>
                <a:cs typeface="Arial" charset="0"/>
              </a:rPr>
              <a:t>They are a universal selection tool.</a:t>
            </a:r>
            <a:r>
              <a:rPr lang="en-US" altLang="en-US" sz="2800" smtClean="0"/>
              <a:t> </a:t>
            </a:r>
          </a:p>
          <a:p>
            <a:pPr eaLnBrk="1" hangingPunct="1"/>
            <a:r>
              <a:rPr lang="en-US" altLang="en-US" sz="2800" smtClean="0">
                <a:solidFill>
                  <a:srgbClr val="000000"/>
                </a:solidFill>
                <a:cs typeface="Times New Roman" pitchFamily="18" charset="0"/>
              </a:rPr>
              <a:t>Possible biases with decisions based on interviews include prior knowledge about the applicant, stereotypes, interviewee order, halo effect, contrast effect etc. 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  <p:transition>
    <p:wipe dir="d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interviews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Structured Interviews</a:t>
            </a:r>
          </a:p>
          <a:p>
            <a:pPr marL="609600" indent="-609600" eaLnBrk="1" hangingPunct="1">
              <a:buClr>
                <a:schemeClr val="accent2"/>
              </a:buClr>
            </a:pPr>
            <a:r>
              <a:rPr lang="en-US" altLang="en-US" smtClean="0">
                <a:solidFill>
                  <a:schemeClr val="accent2"/>
                </a:solidFill>
              </a:rPr>
              <a:t>Behavioral description interview</a:t>
            </a:r>
          </a:p>
          <a:p>
            <a:pPr marL="609600" indent="-609600" eaLnBrk="1" hangingPunct="1">
              <a:buClr>
                <a:schemeClr val="accent2"/>
              </a:buClr>
            </a:pPr>
            <a:r>
              <a:rPr lang="en-US" altLang="en-US" smtClean="0">
                <a:solidFill>
                  <a:schemeClr val="accent2"/>
                </a:solidFill>
              </a:rPr>
              <a:t>Situational interview</a:t>
            </a:r>
          </a:p>
          <a:p>
            <a:pPr marL="609600" indent="-609600" eaLnBrk="1" hangingPunct="1">
              <a:buFontTx/>
              <a:buAutoNum type="arabicPeriod" startAt="2"/>
            </a:pPr>
            <a:r>
              <a:rPr lang="en-US" altLang="en-US" smtClean="0"/>
              <a:t>Semi structured Interviews</a:t>
            </a:r>
          </a:p>
          <a:p>
            <a:pPr marL="609600" indent="-609600" eaLnBrk="1" hangingPunct="1">
              <a:buFontTx/>
              <a:buAutoNum type="arabicPeriod" startAt="2"/>
            </a:pPr>
            <a:r>
              <a:rPr lang="en-US" altLang="en-US" smtClean="0"/>
              <a:t>Unstructured Interviews</a:t>
            </a:r>
          </a:p>
          <a:p>
            <a:pPr marL="609600" indent="-609600" eaLnBrk="1" hangingPunct="1"/>
            <a:endParaRPr lang="en-US" altLang="en-US" smtClean="0"/>
          </a:p>
        </p:txBody>
      </p:sp>
    </p:spTree>
  </p:cSld>
  <p:clrMapOvr>
    <a:masterClrMapping/>
  </p:clrMapOvr>
  <p:transition>
    <p:wipe dir="d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Structured interview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en-US" i="1" smtClean="0">
                <a:solidFill>
                  <a:srgbClr val="000000"/>
                </a:solidFill>
                <a:cs typeface="Times New Roman" pitchFamily="18" charset="0"/>
              </a:rPr>
              <a:t>Structured interviews  </a:t>
            </a:r>
            <a:r>
              <a:rPr lang="en-US" altLang="en-US" smtClean="0">
                <a:solidFill>
                  <a:srgbClr val="000000"/>
                </a:solidFill>
                <a:cs typeface="Times New Roman" pitchFamily="18" charset="0"/>
              </a:rPr>
              <a:t>use fixed questions designed to assess specific job-related attributes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  <a:cs typeface="Times New Roman" pitchFamily="18" charset="0"/>
              </a:rPr>
              <a:t>More reliable and valid than unstructured ones.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  <a:cs typeface="Times New Roman" pitchFamily="18" charset="0"/>
              </a:rPr>
              <a:t>Best for determining organizational fit, motivation and interpersonal skills.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  <a:cs typeface="Times New Roman" pitchFamily="18" charset="0"/>
              </a:rPr>
              <a:t>Especially useful for high-turnover jobs and less routine ones.</a:t>
            </a:r>
            <a:r>
              <a:rPr lang="en-US" altLang="en-US" b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ransition>
    <p:wipe dir="d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structured interview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</a:rPr>
              <a:t>Behavioral description interview:</a:t>
            </a:r>
            <a:r>
              <a:rPr lang="en-US" altLang="en-US" smtClean="0"/>
              <a:t> Asking applicants questions about how they performed in the past in order to predict how they will perform in future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</a:rPr>
              <a:t>Situational interview</a:t>
            </a:r>
            <a:r>
              <a:rPr lang="en-US" altLang="en-US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    A type of interview in which interviewees are asked to describe how they might act in a given situation.</a:t>
            </a:r>
          </a:p>
        </p:txBody>
      </p:sp>
    </p:spTree>
  </p:cSld>
  <p:clrMapOvr>
    <a:masterClrMapping/>
  </p:clrMapOvr>
  <p:transition>
    <p:wipe dir="d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Semi structured Interview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This type of interview involves some planning on the part of interviewer but allows for some flexibility regarding exactly what and how questions are asked.</a:t>
            </a:r>
          </a:p>
        </p:txBody>
      </p:sp>
    </p:spTree>
  </p:cSld>
  <p:clrMapOvr>
    <a:masterClrMapping/>
  </p:clrMapOvr>
  <p:transition>
    <p:wipe dir="d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Unstructured Interview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This involves little or no planning on the part of interviewer</a:t>
            </a:r>
          </a:p>
          <a:p>
            <a:pPr eaLnBrk="1" hangingPunct="1"/>
            <a:r>
              <a:rPr lang="en-US" altLang="en-US" smtClean="0"/>
              <a:t>Important job related issues may be left un-explored</a:t>
            </a:r>
          </a:p>
        </p:txBody>
      </p:sp>
    </p:spTree>
  </p:cSld>
  <p:clrMapOvr>
    <a:masterClrMapping/>
  </p:clrMapOvr>
  <p:transition>
    <p:wipe dir="d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Step 4 Reference Checking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 smtClean="0">
                <a:cs typeface="Times New Roman" pitchFamily="18" charset="0"/>
              </a:rPr>
              <a:t>Internal investigation</a:t>
            </a:r>
            <a:r>
              <a:rPr lang="en-US" altLang="en-US" smtClean="0">
                <a:cs typeface="Times New Roman" pitchFamily="18" charset="0"/>
              </a:rPr>
              <a:t>:  checks former employers, personal references and possibly credit sources. </a:t>
            </a:r>
          </a:p>
          <a:p>
            <a:pPr eaLnBrk="1" hangingPunct="1"/>
            <a:r>
              <a:rPr lang="en-US" altLang="en-US" i="1" smtClean="0">
                <a:solidFill>
                  <a:srgbClr val="000000"/>
                </a:solidFill>
                <a:cs typeface="Arial" charset="0"/>
              </a:rPr>
              <a:t>External investigation</a:t>
            </a:r>
            <a:r>
              <a:rPr lang="en-US" altLang="en-US" smtClean="0">
                <a:solidFill>
                  <a:srgbClr val="000000"/>
                </a:solidFill>
                <a:cs typeface="Arial" charset="0"/>
              </a:rPr>
              <a:t>:  Uses a reference-checking firm which may obtain more information, while complying with privacy rights.</a:t>
            </a:r>
            <a:r>
              <a:rPr lang="en-US" altLang="en-US" smtClean="0">
                <a:cs typeface="Times New Roman" pitchFamily="18" charset="0"/>
              </a:rPr>
              <a:t> 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Factors considered in budgeting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Geographical factors in budgeting</a:t>
            </a:r>
          </a:p>
          <a:p>
            <a:pPr eaLnBrk="1" hangingPunct="1"/>
            <a:r>
              <a:rPr lang="en-US" altLang="en-US" smtClean="0"/>
              <a:t>Shortage of workers</a:t>
            </a:r>
          </a:p>
          <a:p>
            <a:pPr eaLnBrk="1" hangingPunct="1"/>
            <a:r>
              <a:rPr lang="en-US" altLang="en-US" smtClean="0"/>
              <a:t>Competition for qualified workers</a:t>
            </a:r>
          </a:p>
        </p:txBody>
      </p:sp>
    </p:spTree>
  </p:cSld>
  <p:clrMapOvr>
    <a:masterClrMapping/>
  </p:clrMapOvr>
  <p:transition>
    <p:wipe dir="d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00"/>
                </a:solidFill>
                <a:cs typeface="Arial" charset="0"/>
              </a:rPr>
              <a:t>Step: 5 Medical/Physical Examination</a:t>
            </a:r>
            <a:r>
              <a:rPr lang="en-US" altLang="en-US" smtClean="0"/>
              <a:t> 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620000" cy="41148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00"/>
                </a:solidFill>
                <a:cs typeface="Arial" charset="0"/>
              </a:rPr>
              <a:t>Should be used only to determine if the individual can comply with the essential functions of the job.</a:t>
            </a:r>
            <a:r>
              <a:rPr lang="en-US" altLang="en-US" smtClean="0"/>
              <a:t> 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>
    <p:wipe dir="d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cs typeface="Times New Roman" pitchFamily="18" charset="0"/>
              </a:rPr>
              <a:t>Step : 6 Job Offer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b="0" smtClean="0"/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cs typeface="Arial" charset="0"/>
              </a:rPr>
              <a:t>Actual hiring decision generally made by the department manager.</a:t>
            </a: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smtClean="0">
                <a:cs typeface="Arial" charset="0"/>
              </a:rPr>
              <a:t>Candidates not hired deserve the courtesy of prompt notification.</a:t>
            </a:r>
            <a:r>
              <a:rPr lang="en-US" altLang="en-US" smtClean="0"/>
              <a:t> 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>
    <p:wipe dir="d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Managerial selection devices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smtClean="0"/>
              <a:t>Assessment centres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In basket technique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Leaderless group discussion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Role playing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Speech making</a:t>
            </a:r>
          </a:p>
          <a:p>
            <a:pPr marL="609600" indent="-609600" eaLnBrk="1" hangingPunct="1"/>
            <a:endParaRPr lang="en-US" altLang="en-US" smtClean="0"/>
          </a:p>
        </p:txBody>
      </p:sp>
    </p:spTree>
  </p:cSld>
  <p:clrMapOvr>
    <a:masterClrMapping/>
  </p:clrMapOvr>
  <p:transition>
    <p:wipe dir="d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Linkage of Recruitment with Organization Strategy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Retrenchment mode</a:t>
            </a:r>
          </a:p>
          <a:p>
            <a:pPr eaLnBrk="1" hangingPunct="1"/>
            <a:r>
              <a:rPr lang="en-US" altLang="en-US" smtClean="0"/>
              <a:t>Growth mode</a:t>
            </a:r>
          </a:p>
        </p:txBody>
      </p:sp>
    </p:spTree>
  </p:cSld>
  <p:clrMapOvr>
    <a:masterClrMapping/>
  </p:clrMapOvr>
  <p:transition>
    <p:wipe dir="d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Linkage of Recruitment with all other HR areas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HR planning</a:t>
            </a:r>
          </a:p>
          <a:p>
            <a:pPr eaLnBrk="1" hangingPunct="1"/>
            <a:r>
              <a:rPr lang="en-US" altLang="en-US" smtClean="0"/>
              <a:t>Training &amp; development</a:t>
            </a:r>
          </a:p>
          <a:p>
            <a:pPr eaLnBrk="1" hangingPunct="1"/>
            <a:r>
              <a:rPr lang="en-US" altLang="en-US" smtClean="0"/>
              <a:t>Performance management</a:t>
            </a:r>
          </a:p>
          <a:p>
            <a:pPr eaLnBrk="1" hangingPunct="1"/>
            <a:r>
              <a:rPr lang="en-US" altLang="en-US" smtClean="0"/>
              <a:t>Compensation</a:t>
            </a: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Budget associated with strategies for attracting employees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Daycare facilities &amp; laundresses</a:t>
            </a:r>
          </a:p>
          <a:p>
            <a:pPr eaLnBrk="1" hangingPunct="1"/>
            <a:r>
              <a:rPr lang="en-US" altLang="en-US" smtClean="0"/>
              <a:t>Flexible work schedules</a:t>
            </a:r>
          </a:p>
          <a:p>
            <a:pPr eaLnBrk="1" hangingPunct="1"/>
            <a:r>
              <a:rPr lang="en-US" altLang="en-US" smtClean="0"/>
              <a:t>Telecommuting</a:t>
            </a:r>
          </a:p>
          <a:p>
            <a:pPr eaLnBrk="1" hangingPunct="1"/>
            <a:r>
              <a:rPr lang="en-US" altLang="en-US" smtClean="0"/>
              <a:t>Job sharing</a:t>
            </a:r>
          </a:p>
          <a:p>
            <a:pPr eaLnBrk="1" hangingPunct="1"/>
            <a:r>
              <a:rPr lang="en-US" altLang="en-US" smtClean="0"/>
              <a:t>Sign on bonuses</a:t>
            </a:r>
          </a:p>
          <a:p>
            <a:pPr eaLnBrk="1" hangingPunct="1"/>
            <a:r>
              <a:rPr lang="en-US" altLang="en-US" smtClean="0"/>
              <a:t>Career development opportunities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3. Untapped labor sources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663300"/>
                </a:solidFill>
              </a:rPr>
              <a:t>   An organization can make a strategic choice to explore untapped labor sources.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Handicapped </a:t>
            </a:r>
          </a:p>
          <a:p>
            <a:pPr eaLnBrk="1" hangingPunct="1"/>
            <a:r>
              <a:rPr lang="en-US" altLang="en-US" smtClean="0"/>
              <a:t>Homeless</a:t>
            </a:r>
          </a:p>
          <a:p>
            <a:pPr eaLnBrk="1" hangingPunct="1"/>
            <a:r>
              <a:rPr lang="en-US" altLang="en-US" smtClean="0"/>
              <a:t>Welfare recipients</a:t>
            </a: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Strategic">
  <a:themeElements>
    <a:clrScheme name="Strategic 2">
      <a:dk1>
        <a:srgbClr val="000000"/>
      </a:dk1>
      <a:lt1>
        <a:srgbClr val="E9E2B6"/>
      </a:lt1>
      <a:dk2>
        <a:srgbClr val="996600"/>
      </a:dk2>
      <a:lt2>
        <a:srgbClr val="786950"/>
      </a:lt2>
      <a:accent1>
        <a:srgbClr val="727DE0"/>
      </a:accent1>
      <a:accent2>
        <a:srgbClr val="D54F41"/>
      </a:accent2>
      <a:accent3>
        <a:srgbClr val="F2EED7"/>
      </a:accent3>
      <a:accent4>
        <a:srgbClr val="000000"/>
      </a:accent4>
      <a:accent5>
        <a:srgbClr val="BCBFED"/>
      </a:accent5>
      <a:accent6>
        <a:srgbClr val="C1473A"/>
      </a:accent6>
      <a:hlink>
        <a:srgbClr val="003300"/>
      </a:hlink>
      <a:folHlink>
        <a:srgbClr val="339933"/>
      </a:folHlink>
    </a:clrScheme>
    <a:fontScheme name="Strategi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ategic 1">
        <a:dk1>
          <a:srgbClr val="000000"/>
        </a:dk1>
        <a:lt1>
          <a:srgbClr val="EAEAEA"/>
        </a:lt1>
        <a:dk2>
          <a:srgbClr val="819E81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C1CCC1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2">
        <a:dk1>
          <a:srgbClr val="000000"/>
        </a:dk1>
        <a:lt1>
          <a:srgbClr val="E9E2B6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2EED7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 4">
        <a:dk1>
          <a:srgbClr val="000000"/>
        </a:dk1>
        <a:lt1>
          <a:srgbClr val="EAEAEA"/>
        </a:lt1>
        <a:dk2>
          <a:srgbClr val="BC6262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DAB7B7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0066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5">
        <a:dk1>
          <a:srgbClr val="000000"/>
        </a:dk1>
        <a:lt1>
          <a:srgbClr val="EAEAEA"/>
        </a:lt1>
        <a:dk2>
          <a:srgbClr val="5C74A4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B5BCCF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FFFFCC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6">
        <a:dk1>
          <a:srgbClr val="000000"/>
        </a:dk1>
        <a:lt1>
          <a:srgbClr val="EAEAEA"/>
        </a:lt1>
        <a:dk2>
          <a:srgbClr val="996600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CAB8AA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2566</Words>
  <Application>Microsoft Office PowerPoint</Application>
  <PresentationFormat>On-screen Show (4:3)</PresentationFormat>
  <Paragraphs>427</Paragraphs>
  <Slides>74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9" baseType="lpstr">
      <vt:lpstr>Arial</vt:lpstr>
      <vt:lpstr>Times New Roman</vt:lpstr>
      <vt:lpstr>Wingdings</vt:lpstr>
      <vt:lpstr>Strategic</vt:lpstr>
      <vt:lpstr>Microsoft Clip Gallery</vt:lpstr>
      <vt:lpstr>Slide 1</vt:lpstr>
      <vt:lpstr>Strategic Decisions</vt:lpstr>
      <vt:lpstr>Make or Buy Decisions</vt:lpstr>
      <vt:lpstr>2. Budget</vt:lpstr>
      <vt:lpstr>Direct recruiting costs</vt:lpstr>
      <vt:lpstr>Indirect costs</vt:lpstr>
      <vt:lpstr>Factors considered in budgeting</vt:lpstr>
      <vt:lpstr>Budget associated with strategies for attracting employees</vt:lpstr>
      <vt:lpstr>3. Untapped labor sources</vt:lpstr>
      <vt:lpstr>4. Technological sophistication</vt:lpstr>
      <vt:lpstr>Computer based applicant tracking system</vt:lpstr>
      <vt:lpstr>5. Internal Versus External Recruitment Methods</vt:lpstr>
      <vt:lpstr>Internal recruitment</vt:lpstr>
      <vt:lpstr>External Recruitment</vt:lpstr>
      <vt:lpstr>Internal Versus External Recruitment: Advantages and Disadvantages</vt:lpstr>
      <vt:lpstr>Internal Versus External Recruitment: Advantages and Disadvantages</vt:lpstr>
      <vt:lpstr>Internal recruitment methods</vt:lpstr>
      <vt:lpstr>i. Job posting</vt:lpstr>
      <vt:lpstr>ii. Skills inventory</vt:lpstr>
      <vt:lpstr>iii. Job Bidding</vt:lpstr>
      <vt:lpstr>iv. Referrals</vt:lpstr>
      <vt:lpstr>Recruiting Sources</vt:lpstr>
      <vt:lpstr>External Recruiting</vt:lpstr>
      <vt:lpstr>Recruiting Sources</vt:lpstr>
      <vt:lpstr>Recruiting Sources</vt:lpstr>
      <vt:lpstr>Recruiting Sources</vt:lpstr>
      <vt:lpstr>Recruiting Sources</vt:lpstr>
      <vt:lpstr>Recruiting Sources</vt:lpstr>
      <vt:lpstr>Recruiting Sources</vt:lpstr>
      <vt:lpstr>Possible Organizational Recruiting Plan</vt:lpstr>
      <vt:lpstr>Possible Organizational Recruiting Plan</vt:lpstr>
      <vt:lpstr>Possible Organizational Recruiting Plan</vt:lpstr>
      <vt:lpstr>6. Retaining Employees</vt:lpstr>
      <vt:lpstr>Retaining Employees</vt:lpstr>
      <vt:lpstr>Alternatives to Recruitment</vt:lpstr>
      <vt:lpstr>Common Alternative Staffing Options</vt:lpstr>
      <vt:lpstr>Common Alternative Staffing Options</vt:lpstr>
      <vt:lpstr>Common Alternative Staffing Options</vt:lpstr>
      <vt:lpstr>Common Alternative Staffing Options</vt:lpstr>
      <vt:lpstr>Common Alternative Staffing Options</vt:lpstr>
      <vt:lpstr>Common Alternative Staffing Options </vt:lpstr>
      <vt:lpstr>Common Alternative Staffing Options</vt:lpstr>
      <vt:lpstr>Common Alternative Staffing Options</vt:lpstr>
      <vt:lpstr>Common Alternative Staffing Options</vt:lpstr>
      <vt:lpstr>The Selection Process</vt:lpstr>
      <vt:lpstr>Application blanks &amp; resumes</vt:lpstr>
      <vt:lpstr>Negligent hiring </vt:lpstr>
      <vt:lpstr>The Selection Process</vt:lpstr>
      <vt:lpstr>Step :2 Testing</vt:lpstr>
      <vt:lpstr>Reliability &amp; Validity in Testing</vt:lpstr>
      <vt:lpstr>Types of selection tests</vt:lpstr>
      <vt:lpstr>1. Mental Ability Tests/Paper Pencil tests</vt:lpstr>
      <vt:lpstr>Wonderlic personnel test </vt:lpstr>
      <vt:lpstr>2. Work Samples/Performance Tests</vt:lpstr>
      <vt:lpstr>Slide 55</vt:lpstr>
      <vt:lpstr>Tip to use work samples tests</vt:lpstr>
      <vt:lpstr>3. Trainability tests</vt:lpstr>
      <vt:lpstr>Process of Trainability tests</vt:lpstr>
      <vt:lpstr>4. Personality and General Interest Inventories</vt:lpstr>
      <vt:lpstr>Big 5</vt:lpstr>
      <vt:lpstr>Pros &amp; cons of Personality tests</vt:lpstr>
      <vt:lpstr>5. Honesty Tests </vt:lpstr>
      <vt:lpstr>Step : 3 Interview </vt:lpstr>
      <vt:lpstr>Types of interviews</vt:lpstr>
      <vt:lpstr>Structured interview</vt:lpstr>
      <vt:lpstr>Types of structured interview</vt:lpstr>
      <vt:lpstr>Semi structured Interview</vt:lpstr>
      <vt:lpstr>Unstructured Interview</vt:lpstr>
      <vt:lpstr>Step 4 Reference Checking</vt:lpstr>
      <vt:lpstr>Step: 5 Medical/Physical Examination  </vt:lpstr>
      <vt:lpstr>Step : 6 Job Offer</vt:lpstr>
      <vt:lpstr>Managerial selection devices</vt:lpstr>
      <vt:lpstr>Linkage of Recruitment with Organization Strategy</vt:lpstr>
      <vt:lpstr>Linkage of Recruitment with all other HR areas</vt:lpstr>
    </vt:vector>
  </TitlesOfParts>
  <Company>ias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</dc:title>
  <dc:creator>sabeen</dc:creator>
  <cp:lastModifiedBy>Mahnoor</cp:lastModifiedBy>
  <cp:revision>84</cp:revision>
  <dcterms:created xsi:type="dcterms:W3CDTF">2008-01-08T04:38:22Z</dcterms:created>
  <dcterms:modified xsi:type="dcterms:W3CDTF">2020-05-12T10:52:59Z</dcterms:modified>
</cp:coreProperties>
</file>